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5" r:id="rId1"/>
    <p:sldMasterId id="2147483903" r:id="rId2"/>
  </p:sldMasterIdLst>
  <p:handoutMasterIdLst>
    <p:handoutMasterId r:id="rId53"/>
  </p:handoutMasterIdLst>
  <p:sldIdLst>
    <p:sldId id="256" r:id="rId3"/>
    <p:sldId id="299" r:id="rId4"/>
    <p:sldId id="258" r:id="rId5"/>
    <p:sldId id="303" r:id="rId6"/>
    <p:sldId id="260" r:id="rId7"/>
    <p:sldId id="304" r:id="rId8"/>
    <p:sldId id="320" r:id="rId9"/>
    <p:sldId id="305" r:id="rId10"/>
    <p:sldId id="306" r:id="rId11"/>
    <p:sldId id="261" r:id="rId12"/>
    <p:sldId id="288" r:id="rId13"/>
    <p:sldId id="259" r:id="rId14"/>
    <p:sldId id="289" r:id="rId15"/>
    <p:sldId id="322" r:id="rId16"/>
    <p:sldId id="295" r:id="rId17"/>
    <p:sldId id="263" r:id="rId18"/>
    <p:sldId id="264" r:id="rId19"/>
    <p:sldId id="323" r:id="rId20"/>
    <p:sldId id="324" r:id="rId21"/>
    <p:sldId id="326" r:id="rId22"/>
    <p:sldId id="327" r:id="rId23"/>
    <p:sldId id="328" r:id="rId24"/>
    <p:sldId id="329" r:id="rId25"/>
    <p:sldId id="330" r:id="rId26"/>
    <p:sldId id="265" r:id="rId27"/>
    <p:sldId id="291" r:id="rId28"/>
    <p:sldId id="262" r:id="rId29"/>
    <p:sldId id="266" r:id="rId30"/>
    <p:sldId id="279" r:id="rId31"/>
    <p:sldId id="280" r:id="rId32"/>
    <p:sldId id="307" r:id="rId33"/>
    <p:sldId id="321" r:id="rId34"/>
    <p:sldId id="302" r:id="rId35"/>
    <p:sldId id="309" r:id="rId36"/>
    <p:sldId id="301" r:id="rId37"/>
    <p:sldId id="269" r:id="rId38"/>
    <p:sldId id="268" r:id="rId39"/>
    <p:sldId id="270" r:id="rId40"/>
    <p:sldId id="272" r:id="rId41"/>
    <p:sldId id="331" r:id="rId42"/>
    <p:sldId id="332" r:id="rId43"/>
    <p:sldId id="310" r:id="rId44"/>
    <p:sldId id="296" r:id="rId45"/>
    <p:sldId id="297" r:id="rId46"/>
    <p:sldId id="298" r:id="rId47"/>
    <p:sldId id="333" r:id="rId48"/>
    <p:sldId id="334" r:id="rId49"/>
    <p:sldId id="335" r:id="rId50"/>
    <p:sldId id="336" r:id="rId51"/>
    <p:sldId id="293" r:id="rId52"/>
  </p:sldIdLst>
  <p:sldSz cx="12192000" cy="6858000"/>
  <p:notesSz cx="6742113"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4660"/>
  </p:normalViewPr>
  <p:slideViewPr>
    <p:cSldViewPr snapToGrid="0">
      <p:cViewPr varScale="1">
        <p:scale>
          <a:sx n="83" d="100"/>
          <a:sy n="83" d="100"/>
        </p:scale>
        <p:origin x="5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7"/>
          </a:xfrm>
          <a:prstGeom prst="rect">
            <a:avLst/>
          </a:prstGeom>
        </p:spPr>
        <p:txBody>
          <a:bodyPr vert="horz" lIns="91773" tIns="45886" rIns="91773" bIns="45886" rtlCol="0"/>
          <a:lstStyle>
            <a:lvl1pPr algn="l">
              <a:defRPr sz="1200"/>
            </a:lvl1pPr>
          </a:lstStyle>
          <a:p>
            <a:endParaRPr lang="en-US"/>
          </a:p>
        </p:txBody>
      </p:sp>
      <p:sp>
        <p:nvSpPr>
          <p:cNvPr id="3" name="Date Placeholder 2"/>
          <p:cNvSpPr>
            <a:spLocks noGrp="1"/>
          </p:cNvSpPr>
          <p:nvPr>
            <p:ph type="dt" sz="quarter" idx="1"/>
          </p:nvPr>
        </p:nvSpPr>
        <p:spPr>
          <a:xfrm>
            <a:off x="3818971" y="0"/>
            <a:ext cx="2921582" cy="495347"/>
          </a:xfrm>
          <a:prstGeom prst="rect">
            <a:avLst/>
          </a:prstGeom>
        </p:spPr>
        <p:txBody>
          <a:bodyPr vert="horz" lIns="91773" tIns="45886" rIns="91773" bIns="45886" rtlCol="0"/>
          <a:lstStyle>
            <a:lvl1pPr algn="r">
              <a:defRPr sz="1200"/>
            </a:lvl1pPr>
          </a:lstStyle>
          <a:p>
            <a:fld id="{0F06B209-2E1F-457C-80CC-837E2C1B9898}" type="datetimeFigureOut">
              <a:rPr lang="en-US" smtClean="0"/>
              <a:t>5/1/2017</a:t>
            </a:fld>
            <a:endParaRPr lang="en-US"/>
          </a:p>
        </p:txBody>
      </p:sp>
      <p:sp>
        <p:nvSpPr>
          <p:cNvPr id="4" name="Footer Placeholder 3"/>
          <p:cNvSpPr>
            <a:spLocks noGrp="1"/>
          </p:cNvSpPr>
          <p:nvPr>
            <p:ph type="ftr" sz="quarter" idx="2"/>
          </p:nvPr>
        </p:nvSpPr>
        <p:spPr>
          <a:xfrm>
            <a:off x="0" y="9377320"/>
            <a:ext cx="2921582" cy="495346"/>
          </a:xfrm>
          <a:prstGeom prst="rect">
            <a:avLst/>
          </a:prstGeom>
        </p:spPr>
        <p:txBody>
          <a:bodyPr vert="horz" lIns="91773" tIns="45886" rIns="91773" bIns="45886" rtlCol="0" anchor="b"/>
          <a:lstStyle>
            <a:lvl1pPr algn="l">
              <a:defRPr sz="1200"/>
            </a:lvl1pPr>
          </a:lstStyle>
          <a:p>
            <a:endParaRPr lang="en-US"/>
          </a:p>
        </p:txBody>
      </p:sp>
      <p:sp>
        <p:nvSpPr>
          <p:cNvPr id="5" name="Slide Number Placeholder 4"/>
          <p:cNvSpPr>
            <a:spLocks noGrp="1"/>
          </p:cNvSpPr>
          <p:nvPr>
            <p:ph type="sldNum" sz="quarter" idx="3"/>
          </p:nvPr>
        </p:nvSpPr>
        <p:spPr>
          <a:xfrm>
            <a:off x="3818971" y="9377320"/>
            <a:ext cx="2921582" cy="495346"/>
          </a:xfrm>
          <a:prstGeom prst="rect">
            <a:avLst/>
          </a:prstGeom>
        </p:spPr>
        <p:txBody>
          <a:bodyPr vert="horz" lIns="91773" tIns="45886" rIns="91773" bIns="45886" rtlCol="0" anchor="b"/>
          <a:lstStyle>
            <a:lvl1pPr algn="r">
              <a:defRPr sz="1200"/>
            </a:lvl1pPr>
          </a:lstStyle>
          <a:p>
            <a:fld id="{23AB301C-222A-41E3-87B6-A77E83BF520B}" type="slidenum">
              <a:rPr lang="en-US" smtClean="0"/>
              <a:t>‹#›</a:t>
            </a:fld>
            <a:endParaRPr lang="en-US"/>
          </a:p>
        </p:txBody>
      </p:sp>
    </p:spTree>
    <p:extLst>
      <p:ext uri="{BB962C8B-B14F-4D97-AF65-F5344CB8AC3E}">
        <p14:creationId xmlns:p14="http://schemas.microsoft.com/office/powerpoint/2010/main" val="181879459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smtClean="0"/>
              <a:t>5/1/2017</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698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smtClean="0"/>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875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smtClean="0"/>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495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smtClean="0"/>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7321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smtClean="0"/>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74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smtClean="0"/>
              <a:t>5/1/2017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876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smtClean="0"/>
              <a:t>5/1/2017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8640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23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3420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78204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9709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140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00562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87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233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14701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698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99026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94779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561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31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653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694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5/1/2017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711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5/1/2017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2544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5/1/2017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208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smtClean="0"/>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5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969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smtClean="0"/>
              <a:t>5/1/2017</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7786192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6" name="Picture 22" descr=" ytrtyrty azr uy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2" name="Text Box 8"/>
          <p:cNvSpPr txBox="1">
            <a:spLocks noChangeArrowheads="1"/>
          </p:cNvSpPr>
          <p:nvPr userDrawn="1"/>
        </p:nvSpPr>
        <p:spPr bwMode="auto">
          <a:xfrm>
            <a:off x="10714567" y="6375401"/>
            <a:ext cx="10823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800" b="1">
                <a:solidFill>
                  <a:schemeClr val="bg1"/>
                </a:solidFill>
              </a:rPr>
              <a:t>Page </a:t>
            </a:r>
            <a:fld id="{1153BD84-31D4-4F71-BDA7-B3ED2AD3F4F4}" type="slidenum">
              <a:rPr lang="fr-FR" altLang="en-US" sz="1800" b="1">
                <a:solidFill>
                  <a:schemeClr val="bg1"/>
                </a:solidFill>
              </a:rPr>
              <a:pPr/>
              <a:t>‹#›</a:t>
            </a:fld>
            <a:endParaRPr lang="fr-FR" altLang="en-US" sz="1800" b="1">
              <a:solidFill>
                <a:schemeClr val="bg1"/>
              </a:solidFill>
            </a:endParaRPr>
          </a:p>
        </p:txBody>
      </p:sp>
    </p:spTree>
    <p:extLst>
      <p:ext uri="{BB962C8B-B14F-4D97-AF65-F5344CB8AC3E}">
        <p14:creationId xmlns:p14="http://schemas.microsoft.com/office/powerpoint/2010/main" val="2574552258"/>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148808" y="682096"/>
            <a:ext cx="10543021" cy="4482430"/>
          </a:xfrm>
        </p:spPr>
        <p:txBody>
          <a:bodyPr>
            <a:noAutofit/>
          </a:bodyPr>
          <a:lstStyle/>
          <a:p>
            <a:r>
              <a:rPr lang="en-US" sz="7200" dirty="0"/>
              <a:t>the </a:t>
            </a:r>
            <a:r>
              <a:rPr lang="en-US" sz="7200" dirty="0" err="1"/>
              <a:t>Cda</a:t>
            </a:r>
            <a:r>
              <a:rPr lang="en-US" sz="7200" dirty="0"/>
              <a:t> roadmap: transformative </a:t>
            </a:r>
            <a:br>
              <a:rPr lang="en-US" sz="7200" dirty="0"/>
            </a:br>
            <a:r>
              <a:rPr lang="en-US" sz="7200" dirty="0"/>
              <a:t>cooperatives </a:t>
            </a:r>
            <a:br>
              <a:rPr lang="en-US" sz="7200" dirty="0"/>
            </a:br>
            <a:endParaRPr lang="en-US" sz="7200" dirty="0"/>
          </a:p>
        </p:txBody>
      </p:sp>
      <p:sp>
        <p:nvSpPr>
          <p:cNvPr id="3" name="Subtitle 2"/>
          <p:cNvSpPr>
            <a:spLocks noGrp="1"/>
          </p:cNvSpPr>
          <p:nvPr>
            <p:ph type="subTitle" idx="1"/>
          </p:nvPr>
        </p:nvSpPr>
        <p:spPr>
          <a:xfrm rot="21420000">
            <a:off x="1004783" y="4001778"/>
            <a:ext cx="9755187" cy="550333"/>
          </a:xfrm>
        </p:spPr>
        <p:txBody>
          <a:bodyPr/>
          <a:lstStyle/>
          <a:p>
            <a:r>
              <a:rPr lang="en-US" dirty="0"/>
              <a:t>By: </a:t>
            </a:r>
            <a:r>
              <a:rPr lang="en-US" dirty="0" err="1"/>
              <a:t>usec</a:t>
            </a:r>
            <a:r>
              <a:rPr lang="en-US" dirty="0"/>
              <a:t>. Orlando r. </a:t>
            </a:r>
            <a:r>
              <a:rPr lang="en-US" dirty="0" err="1"/>
              <a:t>ravanera</a:t>
            </a:r>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rot="21396347">
            <a:off x="229436" y="1480962"/>
            <a:ext cx="1714164" cy="1714164"/>
          </a:xfrm>
          <a:prstGeom prst="rect">
            <a:avLst/>
          </a:prstGeom>
        </p:spPr>
      </p:pic>
    </p:spTree>
    <p:extLst>
      <p:ext uri="{BB962C8B-B14F-4D97-AF65-F5344CB8AC3E}">
        <p14:creationId xmlns:p14="http://schemas.microsoft.com/office/powerpoint/2010/main" val="421165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668125" cy="1158140"/>
          </a:xfrm>
        </p:spPr>
        <p:txBody>
          <a:bodyPr>
            <a:normAutofit/>
          </a:bodyPr>
          <a:lstStyle/>
          <a:p>
            <a:pPr algn="ctr"/>
            <a:r>
              <a:rPr lang="en-US" dirty="0"/>
              <a:t>Gross inequality – </a:t>
            </a:r>
            <a:r>
              <a:rPr lang="en-US" sz="3600" cap="none" dirty="0"/>
              <a:t>on Land Distribution</a:t>
            </a:r>
            <a:endParaRPr lang="en-US" dirty="0"/>
          </a:p>
        </p:txBody>
      </p:sp>
      <p:pic>
        <p:nvPicPr>
          <p:cNvPr id="11" name="Content Placeholder 10"/>
          <p:cNvPicPr>
            <a:picLocks noGrp="1" noChangeAspect="1"/>
          </p:cNvPicPr>
          <p:nvPr>
            <p:ph sz="quarter" idx="13"/>
          </p:nvPr>
        </p:nvPicPr>
        <p:blipFill>
          <a:blip r:embed="rId2"/>
          <a:stretch>
            <a:fillRect/>
          </a:stretch>
        </p:blipFill>
        <p:spPr>
          <a:xfrm>
            <a:off x="280988" y="1245274"/>
            <a:ext cx="6240293" cy="3593426"/>
          </a:xfrm>
        </p:spPr>
      </p:pic>
      <p:sp>
        <p:nvSpPr>
          <p:cNvPr id="12" name="Rectangle: Rounded Corners 11"/>
          <p:cNvSpPr/>
          <p:nvPr/>
        </p:nvSpPr>
        <p:spPr>
          <a:xfrm>
            <a:off x="7121525" y="1119186"/>
            <a:ext cx="3744913" cy="3719513"/>
          </a:xfrm>
          <a:prstGeom prst="roundRect">
            <a:avLst/>
          </a:prstGeom>
          <a:solidFill>
            <a:schemeClr val="bg1">
              <a:lumMod val="85000"/>
            </a:schemeClr>
          </a:solidFill>
          <a:ln w="12700" cap="flat" cmpd="sng" algn="ctr">
            <a:solidFill>
              <a:srgbClr val="BBE0E3">
                <a:shade val="50000"/>
              </a:srgbClr>
            </a:solidFill>
            <a:prstDash val="solid"/>
            <a:miter lim="800000"/>
          </a:ln>
          <a:effectLst/>
        </p:spPr>
        <p:txBody>
          <a:bodyPr anchor="ctr"/>
          <a:lstStyle/>
          <a:p>
            <a:pPr marL="285750" indent="-285750" defTabSz="914400" eaLnBrk="1" fontAlgn="auto" hangingPunct="1">
              <a:lnSpc>
                <a:spcPct val="93000"/>
              </a:lnSpc>
              <a:spcBef>
                <a:spcPts val="0"/>
              </a:spcBef>
              <a:spcAft>
                <a:spcPts val="0"/>
              </a:spcAft>
              <a:buFont typeface="Arial" panose="020B0604020202020204" pitchFamily="34" charset="0"/>
              <a:buChar char="•"/>
              <a:defRPr/>
            </a:pPr>
            <a:r>
              <a:rPr lang="en-PH" sz="2000" b="1" kern="0" spc="-1" dirty="0">
                <a:solidFill>
                  <a:srgbClr val="000000"/>
                </a:solidFill>
                <a:uFill>
                  <a:solidFill>
                    <a:srgbClr val="FFFFFF"/>
                  </a:solidFill>
                </a:uFill>
                <a:latin typeface="Arial"/>
                <a:ea typeface="ＭＳ Ｐゴシック"/>
                <a:cs typeface="Arial"/>
              </a:rPr>
              <a:t>9 out of 10 farmers are landless; 75% of all land reform beneficiaries are unable to pay land amortizations </a:t>
            </a:r>
            <a:r>
              <a:rPr lang="en-PH" sz="2000" b="1" i="1" kern="0" spc="-1" dirty="0">
                <a:solidFill>
                  <a:srgbClr val="000000"/>
                </a:solidFill>
                <a:uFill>
                  <a:solidFill>
                    <a:srgbClr val="FFFFFF"/>
                  </a:solidFill>
                </a:uFill>
                <a:latin typeface="Arial"/>
                <a:ea typeface="ＭＳ Ｐゴシック"/>
                <a:cs typeface="Arial"/>
              </a:rPr>
              <a:t>(IBON)</a:t>
            </a:r>
            <a:endParaRPr lang="en-PH" sz="2000" b="1" kern="0" spc="-1" dirty="0">
              <a:solidFill>
                <a:srgbClr val="000000"/>
              </a:solidFill>
              <a:uFill>
                <a:solidFill>
                  <a:srgbClr val="FFFFFF"/>
                </a:solidFill>
              </a:uFill>
              <a:latin typeface="Arial"/>
              <a:ea typeface="ＭＳ Ｐゴシック"/>
              <a:cs typeface="Arial"/>
            </a:endParaRPr>
          </a:p>
          <a:p>
            <a:pPr marL="285750" indent="-285750" defTabSz="914400" eaLnBrk="1" fontAlgn="auto" hangingPunct="1">
              <a:lnSpc>
                <a:spcPct val="93000"/>
              </a:lnSpc>
              <a:spcBef>
                <a:spcPts val="0"/>
              </a:spcBef>
              <a:spcAft>
                <a:spcPts val="0"/>
              </a:spcAft>
              <a:buFont typeface="Arial" panose="020B0604020202020204" pitchFamily="34" charset="0"/>
              <a:buChar char="•"/>
              <a:defRPr/>
            </a:pPr>
            <a:endParaRPr lang="en-PH" sz="2000" b="1" kern="0" spc="-1" dirty="0">
              <a:solidFill>
                <a:srgbClr val="000000"/>
              </a:solidFill>
              <a:uFill>
                <a:solidFill>
                  <a:srgbClr val="FFFFFF"/>
                </a:solidFill>
              </a:uFill>
              <a:latin typeface="Arial"/>
              <a:ea typeface="ＭＳ Ｐゴシック"/>
              <a:cs typeface="Arial"/>
            </a:endParaRPr>
          </a:p>
          <a:p>
            <a:pPr marL="285750" indent="-285750" defTabSz="914400" eaLnBrk="1" fontAlgn="auto" hangingPunct="1">
              <a:lnSpc>
                <a:spcPct val="93000"/>
              </a:lnSpc>
              <a:spcBef>
                <a:spcPts val="0"/>
              </a:spcBef>
              <a:spcAft>
                <a:spcPts val="0"/>
              </a:spcAft>
              <a:buFont typeface="Arial" panose="020B0604020202020204" pitchFamily="34" charset="0"/>
              <a:buChar char="•"/>
              <a:defRPr/>
            </a:pPr>
            <a:r>
              <a:rPr lang="en-PH" sz="2000" b="1" kern="0" spc="-1" dirty="0">
                <a:solidFill>
                  <a:srgbClr val="000000"/>
                </a:solidFill>
                <a:uFill>
                  <a:solidFill>
                    <a:srgbClr val="FFFFFF"/>
                  </a:solidFill>
                </a:uFill>
                <a:latin typeface="Arial"/>
                <a:ea typeface="ＭＳ Ｐゴシック"/>
                <a:cs typeface="Arial"/>
              </a:rPr>
              <a:t>Farmers are the one feeding the nation and yet their dining table have no food</a:t>
            </a:r>
            <a:endParaRPr lang="en-PH" sz="2000" b="1" kern="0" dirty="0">
              <a:solidFill>
                <a:prstClr val="black"/>
              </a:solidFill>
              <a:latin typeface="Arial"/>
              <a:cs typeface="Arial"/>
            </a:endParaRPr>
          </a:p>
        </p:txBody>
      </p:sp>
    </p:spTree>
    <p:extLst>
      <p:ext uri="{BB962C8B-B14F-4D97-AF65-F5344CB8AC3E}">
        <p14:creationId xmlns:p14="http://schemas.microsoft.com/office/powerpoint/2010/main" val="102968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668125" cy="1158140"/>
          </a:xfrm>
        </p:spPr>
        <p:txBody>
          <a:bodyPr anchor="t">
            <a:normAutofit fontScale="90000"/>
          </a:bodyPr>
          <a:lstStyle/>
          <a:p>
            <a:pPr algn="ctr"/>
            <a:r>
              <a:rPr lang="en-US" sz="4000" dirty="0"/>
              <a:t>Paradigm shift:</a:t>
            </a:r>
            <a:br>
              <a:rPr lang="en-US" sz="4000" dirty="0"/>
            </a:br>
            <a:r>
              <a:rPr lang="en-PH" sz="4900" b="1" dirty="0"/>
              <a:t>SUSTAINABLE AGRICULTURE and ORGANIC FARMING</a:t>
            </a:r>
            <a:br>
              <a:rPr lang="en-PH" sz="4900" b="1" dirty="0"/>
            </a:br>
            <a:endParaRPr lang="en-US" dirty="0"/>
          </a:p>
        </p:txBody>
      </p:sp>
      <p:sp>
        <p:nvSpPr>
          <p:cNvPr id="12" name="Rectangle: Rounded Corners 11"/>
          <p:cNvSpPr/>
          <p:nvPr/>
        </p:nvSpPr>
        <p:spPr>
          <a:xfrm>
            <a:off x="6283325" y="1577240"/>
            <a:ext cx="4451350" cy="4042510"/>
          </a:xfrm>
          <a:prstGeom prst="roundRect">
            <a:avLst/>
          </a:prstGeom>
          <a:solidFill>
            <a:schemeClr val="bg1">
              <a:lumMod val="85000"/>
            </a:schemeClr>
          </a:solidFill>
          <a:ln w="12700" cap="flat" cmpd="sng" algn="ctr">
            <a:solidFill>
              <a:srgbClr val="BBE0E3">
                <a:shade val="50000"/>
              </a:srgbClr>
            </a:solidFill>
            <a:prstDash val="solid"/>
            <a:miter lim="800000"/>
          </a:ln>
          <a:effectLst/>
        </p:spPr>
        <p:txBody>
          <a:bodyPr anchor="ctr"/>
          <a:lstStyle/>
          <a:p>
            <a:pPr marL="342900" indent="-342900" defTabSz="914400">
              <a:lnSpc>
                <a:spcPct val="93000"/>
              </a:lnSpc>
              <a:buFont typeface="Arial" panose="020B0604020202020204" pitchFamily="34" charset="0"/>
              <a:buChar char="•"/>
              <a:defRPr/>
            </a:pPr>
            <a:r>
              <a:rPr lang="en-US" sz="2800" b="1" kern="0" spc="-1" dirty="0">
                <a:solidFill>
                  <a:srgbClr val="000000"/>
                </a:solidFill>
                <a:uFill>
                  <a:solidFill>
                    <a:srgbClr val="FFFFFF"/>
                  </a:solidFill>
                </a:uFill>
                <a:latin typeface="Arial"/>
                <a:ea typeface="ＭＳ Ｐゴシック"/>
                <a:cs typeface="Arial"/>
              </a:rPr>
              <a:t>From conventional to sustainable agriculture</a:t>
            </a:r>
          </a:p>
          <a:p>
            <a:pPr marL="342900" indent="-342900" defTabSz="914400">
              <a:lnSpc>
                <a:spcPct val="93000"/>
              </a:lnSpc>
              <a:buFont typeface="Arial" panose="020B0604020202020204" pitchFamily="34" charset="0"/>
              <a:buChar char="•"/>
              <a:defRPr/>
            </a:pPr>
            <a:endParaRPr lang="en-US" sz="2400" b="1" kern="0" spc="-1" dirty="0">
              <a:solidFill>
                <a:srgbClr val="000000"/>
              </a:solidFill>
              <a:uFill>
                <a:solidFill>
                  <a:srgbClr val="FFFFFF"/>
                </a:solidFill>
              </a:uFill>
              <a:latin typeface="Arial"/>
              <a:ea typeface="ＭＳ Ｐゴシック"/>
              <a:cs typeface="Arial"/>
            </a:endParaRPr>
          </a:p>
          <a:p>
            <a:pPr marL="342900" indent="-342900" defTabSz="914400">
              <a:lnSpc>
                <a:spcPct val="93000"/>
              </a:lnSpc>
              <a:buFont typeface="Arial" panose="020B0604020202020204" pitchFamily="34" charset="0"/>
              <a:buChar char="•"/>
              <a:defRPr/>
            </a:pPr>
            <a:r>
              <a:rPr lang="en-US" sz="2800" b="1" kern="0" spc="-1" dirty="0">
                <a:solidFill>
                  <a:srgbClr val="000000"/>
                </a:solidFill>
                <a:uFill>
                  <a:solidFill>
                    <a:srgbClr val="FFFFFF"/>
                  </a:solidFill>
                </a:uFill>
                <a:latin typeface="Arial"/>
                <a:ea typeface="ＭＳ Ｐゴシック"/>
                <a:cs typeface="Arial"/>
              </a:rPr>
              <a:t>Capability Building for micro and small cooperatives through enterprise development</a:t>
            </a:r>
          </a:p>
        </p:txBody>
      </p:sp>
      <p:pic>
        <p:nvPicPr>
          <p:cNvPr id="6" name="Picture 5"/>
          <p:cNvPicPr>
            <a:picLocks noChangeAspect="1"/>
          </p:cNvPicPr>
          <p:nvPr/>
        </p:nvPicPr>
        <p:blipFill rotWithShape="1">
          <a:blip r:embed="rId2"/>
          <a:srcRect t="11881" b="12564"/>
          <a:stretch/>
        </p:blipFill>
        <p:spPr>
          <a:xfrm>
            <a:off x="710712" y="1276349"/>
            <a:ext cx="4572000" cy="2590801"/>
          </a:xfrm>
          <a:prstGeom prst="rect">
            <a:avLst/>
          </a:prstGeom>
        </p:spPr>
      </p:pic>
      <p:pic>
        <p:nvPicPr>
          <p:cNvPr id="8" name="Picture 7"/>
          <p:cNvPicPr>
            <a:picLocks noChangeAspect="1"/>
          </p:cNvPicPr>
          <p:nvPr/>
        </p:nvPicPr>
        <p:blipFill rotWithShape="1">
          <a:blip r:embed="rId3"/>
          <a:srcRect b="13333"/>
          <a:stretch/>
        </p:blipFill>
        <p:spPr>
          <a:xfrm>
            <a:off x="710712" y="3867150"/>
            <a:ext cx="4572000" cy="2524724"/>
          </a:xfrm>
          <a:prstGeom prst="rect">
            <a:avLst/>
          </a:prstGeom>
        </p:spPr>
      </p:pic>
    </p:spTree>
    <p:extLst>
      <p:ext uri="{BB962C8B-B14F-4D97-AF65-F5344CB8AC3E}">
        <p14:creationId xmlns:p14="http://schemas.microsoft.com/office/powerpoint/2010/main" val="99419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7625"/>
            <a:ext cx="10396882" cy="1151965"/>
          </a:xfrm>
        </p:spPr>
        <p:txBody>
          <a:bodyPr>
            <a:normAutofit/>
          </a:bodyPr>
          <a:lstStyle/>
          <a:p>
            <a:pPr algn="ctr"/>
            <a:r>
              <a:rPr lang="en-US" dirty="0"/>
              <a:t>GROSS INEQUALITY – </a:t>
            </a:r>
            <a:r>
              <a:rPr lang="en-US" sz="3600" cap="none" dirty="0"/>
              <a:t>on Distribution of Power</a:t>
            </a:r>
            <a:endParaRPr lang="en-US" dirty="0"/>
          </a:p>
        </p:txBody>
      </p:sp>
      <p:sp>
        <p:nvSpPr>
          <p:cNvPr id="8" name="Rectangle: Rounded Corners 7"/>
          <p:cNvSpPr/>
          <p:nvPr/>
        </p:nvSpPr>
        <p:spPr>
          <a:xfrm>
            <a:off x="7005439" y="1100361"/>
            <a:ext cx="3888432" cy="4186014"/>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marL="285750" lvl="0" indent="-285750" fontAlgn="auto">
              <a:lnSpc>
                <a:spcPct val="93000"/>
              </a:lnSpc>
              <a:spcBef>
                <a:spcPts val="0"/>
              </a:spcBef>
              <a:spcAft>
                <a:spcPts val="0"/>
              </a:spcAft>
              <a:buFont typeface="Arial" pitchFamily="34" charset="0"/>
              <a:buChar char="•"/>
              <a:defRPr/>
            </a:pPr>
            <a:r>
              <a:rPr lang="en-US" sz="24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rPr>
              <a:t>IPs are rendered powerless when their lands are taken away for the sake of development either by local or foreign investors</a:t>
            </a:r>
          </a:p>
          <a:p>
            <a:pPr lvl="0" fontAlgn="auto">
              <a:lnSpc>
                <a:spcPct val="93000"/>
              </a:lnSpc>
              <a:spcBef>
                <a:spcPts val="0"/>
              </a:spcBef>
              <a:spcAft>
                <a:spcPts val="0"/>
              </a:spcAft>
              <a:defRPr/>
            </a:pPr>
            <a:endParaRPr lang="en-US" sz="24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endParaRPr>
          </a:p>
          <a:p>
            <a:pPr marL="285750" lvl="0" indent="-285750" fontAlgn="auto">
              <a:lnSpc>
                <a:spcPct val="93000"/>
              </a:lnSpc>
              <a:spcBef>
                <a:spcPts val="0"/>
              </a:spcBef>
              <a:spcAft>
                <a:spcPts val="0"/>
              </a:spcAft>
              <a:buFont typeface="Arial" pitchFamily="34" charset="0"/>
              <a:buChar char="•"/>
              <a:defRPr/>
            </a:pPr>
            <a:r>
              <a:rPr lang="en-US" sz="24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rPr>
              <a:t>Some are even imprisoned or worse, killed</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471" y="1010735"/>
            <a:ext cx="5329454" cy="4464496"/>
          </a:xfrm>
          <a:prstGeom prst="rect">
            <a:avLst/>
          </a:prstGeom>
        </p:spPr>
      </p:pic>
    </p:spTree>
    <p:extLst>
      <p:ext uri="{BB962C8B-B14F-4D97-AF65-F5344CB8AC3E}">
        <p14:creationId xmlns:p14="http://schemas.microsoft.com/office/powerpoint/2010/main" val="14644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1" y="0"/>
            <a:ext cx="11782425" cy="1151965"/>
          </a:xfrm>
        </p:spPr>
        <p:txBody>
          <a:bodyPr>
            <a:normAutofit fontScale="90000"/>
          </a:bodyPr>
          <a:lstStyle/>
          <a:p>
            <a:pPr algn="ctr"/>
            <a:r>
              <a:rPr lang="en-US" sz="4400" dirty="0"/>
              <a:t>Paradigm shift:</a:t>
            </a:r>
            <a:br>
              <a:rPr lang="en-US" sz="4400" dirty="0"/>
            </a:br>
            <a:r>
              <a:rPr lang="en-US" sz="4400" dirty="0"/>
              <a:t>powerless to empowered </a:t>
            </a:r>
            <a:r>
              <a:rPr lang="en-US" sz="4400" cap="none" dirty="0"/>
              <a:t>IPs</a:t>
            </a:r>
            <a:r>
              <a:rPr lang="en-US" sz="4400" dirty="0"/>
              <a:t> through </a:t>
            </a:r>
            <a:r>
              <a:rPr lang="en-US" sz="4400" dirty="0" err="1"/>
              <a:t>cooperativism</a:t>
            </a:r>
            <a:endParaRPr lang="en-US" dirty="0"/>
          </a:p>
        </p:txBody>
      </p:sp>
      <p:sp>
        <p:nvSpPr>
          <p:cNvPr id="8" name="Rectangle: Rounded Corners 7"/>
          <p:cNvSpPr/>
          <p:nvPr/>
        </p:nvSpPr>
        <p:spPr>
          <a:xfrm>
            <a:off x="6564923" y="1899139"/>
            <a:ext cx="4911969" cy="2571750"/>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lvl="0" fontAlgn="auto">
              <a:lnSpc>
                <a:spcPct val="93000"/>
              </a:lnSpc>
              <a:spcBef>
                <a:spcPts val="0"/>
              </a:spcBef>
              <a:spcAft>
                <a:spcPts val="0"/>
              </a:spcAft>
              <a:defRPr/>
            </a:pPr>
            <a:endParaRPr lang="en-US" sz="20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endParaRPr>
          </a:p>
          <a:p>
            <a:pPr marL="800100" lvl="1" indent="-342900">
              <a:lnSpc>
                <a:spcPct val="93000"/>
              </a:lnSpc>
              <a:buFont typeface="Arial" panose="020B0604020202020204" pitchFamily="34" charset="0"/>
              <a:buChar char="•"/>
              <a:defRPr/>
            </a:pPr>
            <a:r>
              <a:rPr lang="en-US" sz="32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rPr>
              <a:t>Make land productive</a:t>
            </a:r>
          </a:p>
          <a:p>
            <a:pPr marL="800100" lvl="1" indent="-342900">
              <a:lnSpc>
                <a:spcPct val="93000"/>
              </a:lnSpc>
              <a:buFont typeface="Arial" panose="020B0604020202020204" pitchFamily="34" charset="0"/>
              <a:buChar char="•"/>
              <a:defRPr/>
            </a:pPr>
            <a:r>
              <a:rPr lang="en-US" sz="32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rPr>
              <a:t>Follow value chain </a:t>
            </a:r>
          </a:p>
          <a:p>
            <a:pPr lvl="0" fontAlgn="auto">
              <a:lnSpc>
                <a:spcPct val="93000"/>
              </a:lnSpc>
              <a:spcBef>
                <a:spcPts val="0"/>
              </a:spcBef>
              <a:spcAft>
                <a:spcPts val="0"/>
              </a:spcAft>
              <a:defRPr/>
            </a:pPr>
            <a:endParaRPr lang="en-US" sz="20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endParaRPr>
          </a:p>
        </p:txBody>
      </p:sp>
      <p:pic>
        <p:nvPicPr>
          <p:cNvPr id="6" name="Picture 5"/>
          <p:cNvPicPr>
            <a:picLocks noChangeAspect="1"/>
          </p:cNvPicPr>
          <p:nvPr/>
        </p:nvPicPr>
        <p:blipFill rotWithShape="1">
          <a:blip r:embed="rId2"/>
          <a:srcRect t="6372"/>
          <a:stretch/>
        </p:blipFill>
        <p:spPr>
          <a:xfrm>
            <a:off x="573991" y="1203253"/>
            <a:ext cx="5786056" cy="4400378"/>
          </a:xfrm>
          <a:prstGeom prst="rect">
            <a:avLst/>
          </a:prstGeom>
        </p:spPr>
      </p:pic>
    </p:spTree>
    <p:extLst>
      <p:ext uri="{BB962C8B-B14F-4D97-AF65-F5344CB8AC3E}">
        <p14:creationId xmlns:p14="http://schemas.microsoft.com/office/powerpoint/2010/main" val="255122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1" y="0"/>
            <a:ext cx="11782425" cy="1151965"/>
          </a:xfrm>
        </p:spPr>
        <p:txBody>
          <a:bodyPr>
            <a:normAutofit fontScale="90000"/>
          </a:bodyPr>
          <a:lstStyle/>
          <a:p>
            <a:pPr algn="ctr"/>
            <a:r>
              <a:rPr lang="en-US" sz="4400" dirty="0"/>
              <a:t>Paradigm shift:</a:t>
            </a:r>
            <a:br>
              <a:rPr lang="en-US" sz="4400" dirty="0"/>
            </a:br>
            <a:r>
              <a:rPr lang="en-US" sz="4400" dirty="0"/>
              <a:t>from arms to farms</a:t>
            </a:r>
            <a:endParaRPr lang="en-US" dirty="0"/>
          </a:p>
        </p:txBody>
      </p:sp>
      <p:sp>
        <p:nvSpPr>
          <p:cNvPr id="8" name="Rectangle: Rounded Corners 7"/>
          <p:cNvSpPr/>
          <p:nvPr/>
        </p:nvSpPr>
        <p:spPr>
          <a:xfrm>
            <a:off x="6099858" y="1302763"/>
            <a:ext cx="4988689" cy="3952143"/>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lvl="0" fontAlgn="auto">
              <a:lnSpc>
                <a:spcPct val="93000"/>
              </a:lnSpc>
              <a:spcBef>
                <a:spcPts val="0"/>
              </a:spcBef>
              <a:spcAft>
                <a:spcPts val="0"/>
              </a:spcAft>
              <a:defRPr/>
            </a:pPr>
            <a:endParaRPr lang="en-US" sz="20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endParaRPr>
          </a:p>
          <a:p>
            <a:pPr lvl="1">
              <a:lnSpc>
                <a:spcPct val="93000"/>
              </a:lnSpc>
              <a:defRPr/>
            </a:pPr>
            <a:r>
              <a:rPr lang="en-US" sz="32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rPr>
              <a:t>MORO combatants surrender weapons, Government gives Them farm animals and farming tools as part of peace building </a:t>
            </a:r>
            <a:r>
              <a:rPr lang="en-US" sz="3200" b="1" spc="-1" dirty="0" err="1">
                <a:solidFill>
                  <a:srgbClr val="000000"/>
                </a:solidFill>
                <a:uFill>
                  <a:solidFill>
                    <a:srgbClr val="FFFFFF"/>
                  </a:solidFill>
                </a:uFill>
                <a:latin typeface="Arial" panose="020B0604020202020204" pitchFamily="34" charset="0"/>
                <a:ea typeface="ＭＳ Ｐゴシック"/>
                <a:cs typeface="Arial" panose="020B0604020202020204" pitchFamily="34" charset="0"/>
              </a:rPr>
              <a:t>programme</a:t>
            </a:r>
            <a:r>
              <a:rPr lang="en-US" sz="32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rPr>
              <a:t> </a:t>
            </a:r>
            <a:endParaRPr lang="en-US" sz="20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77717" y="1470759"/>
            <a:ext cx="5375394" cy="3616150"/>
          </a:xfrm>
          <a:prstGeom prst="rect">
            <a:avLst/>
          </a:prstGeom>
        </p:spPr>
      </p:pic>
    </p:spTree>
    <p:extLst>
      <p:ext uri="{BB962C8B-B14F-4D97-AF65-F5344CB8AC3E}">
        <p14:creationId xmlns:p14="http://schemas.microsoft.com/office/powerpoint/2010/main" val="383702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19610"/>
            <a:ext cx="10396882" cy="1151965"/>
          </a:xfrm>
        </p:spPr>
        <p:txBody>
          <a:bodyPr>
            <a:normAutofit/>
          </a:bodyPr>
          <a:lstStyle/>
          <a:p>
            <a:pPr algn="ctr"/>
            <a:r>
              <a:rPr lang="en-US" dirty="0"/>
              <a:t>Paradigm shift:</a:t>
            </a:r>
          </a:p>
        </p:txBody>
      </p:sp>
      <p:pic>
        <p:nvPicPr>
          <p:cNvPr id="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9576" y="1199590"/>
            <a:ext cx="4267199" cy="22297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660579" y="1335222"/>
            <a:ext cx="4267200" cy="452244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r>
              <a:rPr lang="en-PH" sz="2000" b="1" u="sng" dirty="0">
                <a:solidFill>
                  <a:schemeClr val="bg2">
                    <a:lumMod val="25000"/>
                  </a:schemeClr>
                </a:solidFill>
                <a:latin typeface="Calibri" panose="020F0502020204030204" pitchFamily="34" charset="0"/>
                <a:cs typeface="Calibri" panose="020F0502020204030204" pitchFamily="34" charset="0"/>
              </a:rPr>
              <a:t>7 Paths to Peace:</a:t>
            </a:r>
          </a:p>
          <a:p>
            <a:pPr marL="266700" indent="-266700">
              <a:buFont typeface="Wingdings" pitchFamily="2" charset="2"/>
              <a:buChar char="Ø"/>
            </a:pPr>
            <a:r>
              <a:rPr lang="en-PH" sz="1900" b="1" dirty="0">
                <a:solidFill>
                  <a:schemeClr val="bg2">
                    <a:lumMod val="25000"/>
                  </a:schemeClr>
                </a:solidFill>
                <a:latin typeface="Calibri" panose="020F0502020204030204" pitchFamily="34" charset="0"/>
                <a:cs typeface="Calibri" panose="020F0502020204030204" pitchFamily="34" charset="0"/>
              </a:rPr>
              <a:t>Peace through Sustainable Agriculture</a:t>
            </a:r>
          </a:p>
          <a:p>
            <a:pPr marL="266700" indent="-266700">
              <a:buFont typeface="Wingdings" pitchFamily="2" charset="2"/>
              <a:buChar char="Ø"/>
            </a:pPr>
            <a:r>
              <a:rPr lang="en-PH" sz="1900" b="1" dirty="0">
                <a:solidFill>
                  <a:schemeClr val="bg2">
                    <a:lumMod val="25000"/>
                  </a:schemeClr>
                </a:solidFill>
                <a:latin typeface="Calibri" panose="020F0502020204030204" pitchFamily="34" charset="0"/>
                <a:cs typeface="Calibri" panose="020F0502020204030204" pitchFamily="34" charset="0"/>
              </a:rPr>
              <a:t>Peace through protection, rehabilitation, conservation and preferential use rights of natural resources</a:t>
            </a:r>
          </a:p>
          <a:p>
            <a:pPr marL="266700" indent="-266700">
              <a:buFont typeface="Wingdings" pitchFamily="2" charset="2"/>
              <a:buChar char="Ø"/>
            </a:pPr>
            <a:r>
              <a:rPr lang="en-PH" sz="1900" b="1" dirty="0">
                <a:solidFill>
                  <a:schemeClr val="bg2">
                    <a:lumMod val="25000"/>
                  </a:schemeClr>
                </a:solidFill>
                <a:latin typeface="Calibri" panose="020F0502020204030204" pitchFamily="34" charset="0"/>
                <a:cs typeface="Calibri" panose="020F0502020204030204" pitchFamily="34" charset="0"/>
              </a:rPr>
              <a:t>Peace through rights-based management of utilities</a:t>
            </a:r>
          </a:p>
          <a:p>
            <a:pPr marL="266700" indent="-266700">
              <a:buFont typeface="Wingdings" pitchFamily="2" charset="2"/>
              <a:buChar char="Ø"/>
            </a:pPr>
            <a:r>
              <a:rPr lang="en-PH" sz="1900" b="1" dirty="0">
                <a:solidFill>
                  <a:schemeClr val="bg2">
                    <a:lumMod val="25000"/>
                  </a:schemeClr>
                </a:solidFill>
                <a:latin typeface="Calibri" panose="020F0502020204030204" pitchFamily="34" charset="0"/>
                <a:cs typeface="Calibri" panose="020F0502020204030204" pitchFamily="34" charset="0"/>
              </a:rPr>
              <a:t>Peace through good governance and people empowerment</a:t>
            </a:r>
          </a:p>
          <a:p>
            <a:pPr marL="266700" indent="-266700">
              <a:buFont typeface="Wingdings" pitchFamily="2" charset="2"/>
              <a:buChar char="Ø"/>
            </a:pPr>
            <a:r>
              <a:rPr lang="en-PH" sz="1900" b="1" dirty="0">
                <a:solidFill>
                  <a:schemeClr val="bg2">
                    <a:lumMod val="25000"/>
                  </a:schemeClr>
                </a:solidFill>
                <a:latin typeface="Calibri" panose="020F0502020204030204" pitchFamily="34" charset="0"/>
                <a:cs typeface="Calibri" panose="020F0502020204030204" pitchFamily="34" charset="0"/>
              </a:rPr>
              <a:t>Peace through human resource development</a:t>
            </a:r>
          </a:p>
          <a:p>
            <a:pPr marL="266700" indent="-266700">
              <a:buFont typeface="Wingdings" pitchFamily="2" charset="2"/>
              <a:buChar char="Ø"/>
            </a:pPr>
            <a:r>
              <a:rPr lang="en-PH" sz="1900" b="1" dirty="0">
                <a:solidFill>
                  <a:schemeClr val="bg2">
                    <a:lumMod val="25000"/>
                  </a:schemeClr>
                </a:solidFill>
                <a:latin typeface="Calibri" panose="020F0502020204030204" pitchFamily="34" charset="0"/>
                <a:cs typeface="Calibri" panose="020F0502020204030204" pitchFamily="34" charset="0"/>
              </a:rPr>
              <a:t>Peace through conflict transformation, management </a:t>
            </a:r>
            <a:r>
              <a:rPr lang="en-PH" sz="1900" b="1" dirty="0">
                <a:solidFill>
                  <a:schemeClr val="tx1"/>
                </a:solidFill>
                <a:latin typeface="Calibri" panose="020F0502020204030204" pitchFamily="34" charset="0"/>
                <a:cs typeface="Calibri" panose="020F0502020204030204" pitchFamily="34" charset="0"/>
              </a:rPr>
              <a:t>resolution, and</a:t>
            </a:r>
          </a:p>
          <a:p>
            <a:pPr marL="266700" indent="-266700">
              <a:buFont typeface="Wingdings" pitchFamily="2" charset="2"/>
              <a:buChar char="Ø"/>
            </a:pPr>
            <a:r>
              <a:rPr lang="en-PH" sz="1900" b="1" dirty="0">
                <a:solidFill>
                  <a:schemeClr val="bg1"/>
                </a:solidFill>
                <a:latin typeface="Calibri" panose="020F0502020204030204" pitchFamily="34" charset="0"/>
                <a:cs typeface="Calibri" panose="020F0502020204030204" pitchFamily="34" charset="0"/>
              </a:rPr>
              <a:t>Peace through promotion of halal food</a:t>
            </a:r>
          </a:p>
        </p:txBody>
      </p:sp>
      <p:sp>
        <p:nvSpPr>
          <p:cNvPr id="7" name="Content Placeholder 3"/>
          <p:cNvSpPr txBox="1">
            <a:spLocks/>
          </p:cNvSpPr>
          <p:nvPr/>
        </p:nvSpPr>
        <p:spPr>
          <a:xfrm>
            <a:off x="1695450" y="4248150"/>
            <a:ext cx="4376986" cy="809784"/>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rtlCol="0" anchor="ctr"/>
          <a:lstStyle>
            <a:lvl1pPr marL="342900" indent="-342900" algn="l" rtl="0" fontAlgn="base">
              <a:spcBef>
                <a:spcPct val="20000"/>
              </a:spcBef>
              <a:spcAft>
                <a:spcPct val="0"/>
              </a:spcAft>
              <a:buChar char="•"/>
              <a:defRPr sz="3200" kern="1200">
                <a:solidFill>
                  <a:schemeClr val="dk1"/>
                </a:solidFill>
                <a:latin typeface="+mn-lt"/>
                <a:ea typeface="+mn-ea"/>
                <a:cs typeface="+mn-cs"/>
              </a:defRPr>
            </a:lvl1pPr>
            <a:lvl2pPr marL="742950" indent="-285750" algn="l" rtl="0" fontAlgn="base">
              <a:spcBef>
                <a:spcPct val="20000"/>
              </a:spcBef>
              <a:spcAft>
                <a:spcPct val="0"/>
              </a:spcAft>
              <a:buChar char="–"/>
              <a:defRPr sz="2800" kern="1200">
                <a:solidFill>
                  <a:schemeClr val="dk1"/>
                </a:solidFill>
                <a:latin typeface="+mn-lt"/>
                <a:ea typeface="+mn-ea"/>
                <a:cs typeface="+mn-cs"/>
              </a:defRPr>
            </a:lvl2pPr>
            <a:lvl3pPr marL="1143000" indent="-228600" algn="l" rtl="0" fontAlgn="base">
              <a:spcBef>
                <a:spcPct val="20000"/>
              </a:spcBef>
              <a:spcAft>
                <a:spcPct val="0"/>
              </a:spcAft>
              <a:buChar char="•"/>
              <a:defRPr sz="2400" kern="1200">
                <a:solidFill>
                  <a:schemeClr val="dk1"/>
                </a:solidFill>
                <a:latin typeface="+mn-lt"/>
                <a:ea typeface="+mn-ea"/>
                <a:cs typeface="+mn-cs"/>
              </a:defRPr>
            </a:lvl3pPr>
            <a:lvl4pPr marL="1600200" indent="-228600" algn="l" rtl="0" fontAlgn="base">
              <a:spcBef>
                <a:spcPct val="20000"/>
              </a:spcBef>
              <a:spcAft>
                <a:spcPct val="0"/>
              </a:spcAft>
              <a:buChar char="–"/>
              <a:defRPr sz="2000" kern="1200">
                <a:solidFill>
                  <a:schemeClr val="dk1"/>
                </a:solidFill>
                <a:latin typeface="+mn-lt"/>
                <a:ea typeface="+mn-ea"/>
                <a:cs typeface="+mn-cs"/>
              </a:defRPr>
            </a:lvl4pPr>
            <a:lvl5pPr marL="2057400" indent="-228600" algn="l" rtl="0" fontAlgn="base">
              <a:spcBef>
                <a:spcPct val="20000"/>
              </a:spcBef>
              <a:spcAft>
                <a:spcPct val="0"/>
              </a:spcAft>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Tx/>
              <a:buNone/>
            </a:pPr>
            <a:r>
              <a:rPr lang="en-PH" dirty="0">
                <a:solidFill>
                  <a:schemeClr val="accent1"/>
                </a:solidFill>
              </a:rPr>
              <a:t>Erase “Negative Peace”</a:t>
            </a:r>
          </a:p>
          <a:p>
            <a:pPr marL="0" indent="0" algn="ctr">
              <a:buFontTx/>
              <a:buNone/>
            </a:pPr>
            <a:r>
              <a:rPr lang="en-PH" sz="2400" i="1" dirty="0">
                <a:solidFill>
                  <a:schemeClr val="accent1"/>
                </a:solidFill>
              </a:rPr>
              <a:t>Advancing the essence of </a:t>
            </a:r>
            <a:r>
              <a:rPr lang="en-PH" sz="2400" i="1" dirty="0" err="1">
                <a:solidFill>
                  <a:schemeClr val="accent1"/>
                </a:solidFill>
              </a:rPr>
              <a:t>cooperativism</a:t>
            </a:r>
            <a:r>
              <a:rPr lang="en-PH" sz="2400" i="1" dirty="0">
                <a:solidFill>
                  <a:schemeClr val="accent1"/>
                </a:solidFill>
              </a:rPr>
              <a:t> through Peace in Mindanao</a:t>
            </a:r>
          </a:p>
        </p:txBody>
      </p:sp>
    </p:spTree>
    <p:extLst>
      <p:ext uri="{BB962C8B-B14F-4D97-AF65-F5344CB8AC3E}">
        <p14:creationId xmlns:p14="http://schemas.microsoft.com/office/powerpoint/2010/main" val="96762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7625"/>
            <a:ext cx="10396882" cy="1151965"/>
          </a:xfrm>
        </p:spPr>
        <p:txBody>
          <a:bodyPr>
            <a:normAutofit/>
          </a:bodyPr>
          <a:lstStyle/>
          <a:p>
            <a:pPr algn="ctr"/>
            <a:r>
              <a:rPr lang="en-US" dirty="0"/>
              <a:t>State of health</a:t>
            </a:r>
          </a:p>
        </p:txBody>
      </p:sp>
      <p:pic>
        <p:nvPicPr>
          <p:cNvPr id="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2526" y="1100361"/>
            <a:ext cx="4854862" cy="289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1"/>
          <p:cNvSpPr txBox="1">
            <a:spLocks noChangeArrowheads="1"/>
          </p:cNvSpPr>
          <p:nvPr/>
        </p:nvSpPr>
        <p:spPr bwMode="auto">
          <a:xfrm>
            <a:off x="1152526" y="3995738"/>
            <a:ext cx="48548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eaLnBrk="1" hangingPunct="1">
              <a:buFont typeface="Arial" panose="020B0604020202020204" pitchFamily="34" charset="0"/>
              <a:buChar char="•"/>
            </a:pPr>
            <a:r>
              <a:rPr lang="en-US" altLang="en-US" sz="2400" b="1" dirty="0">
                <a:cs typeface="Arial" panose="020B0604020202020204" pitchFamily="34" charset="0"/>
              </a:rPr>
              <a:t>28% malnourished</a:t>
            </a:r>
          </a:p>
          <a:p>
            <a:pPr defTabSz="914400" eaLnBrk="1" hangingPunct="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27% underweight</a:t>
            </a:r>
          </a:p>
          <a:p>
            <a:pPr defTabSz="914400" eaLnBrk="1" hangingPunct="1">
              <a:buFont typeface="Arial" panose="020B0604020202020204" pitchFamily="34" charset="0"/>
              <a:buChar char="•"/>
            </a:pPr>
            <a:r>
              <a:rPr lang="en-US" altLang="en-US" sz="2400" b="1" dirty="0">
                <a:cs typeface="Arial" panose="020B0604020202020204" pitchFamily="34" charset="0"/>
              </a:rPr>
              <a:t>30% stunted</a:t>
            </a:r>
          </a:p>
          <a:p>
            <a:pPr defTabSz="914400" eaLnBrk="1" hangingPunct="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15% healthy</a:t>
            </a:r>
            <a:endParaRPr lang="en-US" altLang="en-US" sz="2800" b="1" dirty="0">
              <a:latin typeface="Arial" panose="020B0604020202020204" pitchFamily="34" charset="0"/>
              <a:cs typeface="Arial" panose="020B0604020202020204" pitchFamily="34" charset="0"/>
            </a:endParaRPr>
          </a:p>
        </p:txBody>
      </p:sp>
      <p:sp>
        <p:nvSpPr>
          <p:cNvPr id="10" name="Rectangle: Rounded Corners 9"/>
          <p:cNvSpPr/>
          <p:nvPr/>
        </p:nvSpPr>
        <p:spPr>
          <a:xfrm>
            <a:off x="6938764" y="1100361"/>
            <a:ext cx="3888432" cy="4186014"/>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fontAlgn="auto">
              <a:lnSpc>
                <a:spcPct val="93000"/>
              </a:lnSpc>
              <a:spcBef>
                <a:spcPts val="0"/>
              </a:spcBef>
              <a:spcAft>
                <a:spcPts val="0"/>
              </a:spcAft>
              <a:defRPr/>
            </a:pPr>
            <a:r>
              <a:rPr lang="en-US" sz="2800" b="1" spc="-1" dirty="0">
                <a:solidFill>
                  <a:srgbClr val="000000"/>
                </a:solidFill>
                <a:uFill>
                  <a:solidFill>
                    <a:srgbClr val="FFFFFF"/>
                  </a:solidFill>
                </a:uFill>
                <a:latin typeface="Arial" panose="020B0604020202020204" pitchFamily="34" charset="0"/>
                <a:ea typeface="ＭＳ Ｐゴシック"/>
                <a:cs typeface="Arial" panose="020B0604020202020204" pitchFamily="34" charset="0"/>
              </a:rPr>
              <a:t>1 in every 2 children</a:t>
            </a:r>
          </a:p>
          <a:p>
            <a:pPr lvl="0" algn="ctr" fontAlgn="auto">
              <a:lnSpc>
                <a:spcPct val="93000"/>
              </a:lnSpc>
              <a:spcBef>
                <a:spcPts val="0"/>
              </a:spcBef>
              <a:spcAft>
                <a:spcPts val="0"/>
              </a:spcAft>
              <a:defRPr/>
            </a:pPr>
            <a:r>
              <a:rPr lang="en-US" sz="2800" b="1" spc="-1" dirty="0">
                <a:solidFill>
                  <a:schemeClr val="accent1"/>
                </a:solidFill>
                <a:effectLst>
                  <a:outerShdw blurRad="38100" dist="38100" dir="2700000" algn="tl">
                    <a:srgbClr val="000000">
                      <a:alpha val="43137"/>
                    </a:srgbClr>
                  </a:outerShdw>
                </a:effectLst>
                <a:uFill>
                  <a:solidFill>
                    <a:srgbClr val="FFFFFF"/>
                  </a:solidFill>
                </a:uFill>
                <a:latin typeface="Arial" panose="020B0604020202020204" pitchFamily="34" charset="0"/>
                <a:ea typeface="ＭＳ Ｐゴシック"/>
                <a:cs typeface="Arial" panose="020B0604020202020204" pitchFamily="34" charset="0"/>
              </a:rPr>
              <a:t>LIVE IN POVERTY</a:t>
            </a:r>
          </a:p>
          <a:p>
            <a:pPr lvl="0" algn="ctr" fontAlgn="auto">
              <a:lnSpc>
                <a:spcPct val="93000"/>
              </a:lnSpc>
              <a:spcBef>
                <a:spcPts val="0"/>
              </a:spcBef>
              <a:spcAft>
                <a:spcPts val="0"/>
              </a:spcAft>
              <a:defRPr/>
            </a:pPr>
            <a:endParaRPr lang="en-US" sz="2800" b="1" spc="-1" dirty="0">
              <a:solidFill>
                <a:schemeClr val="accent1"/>
              </a:solidFill>
              <a:uFill>
                <a:solidFill>
                  <a:srgbClr val="FFFFFF"/>
                </a:solidFill>
              </a:uFill>
              <a:latin typeface="Arial" panose="020B0604020202020204" pitchFamily="34" charset="0"/>
              <a:ea typeface="ＭＳ Ｐゴシック"/>
              <a:cs typeface="Arial" panose="020B0604020202020204" pitchFamily="34" charset="0"/>
            </a:endParaRPr>
          </a:p>
          <a:p>
            <a:pPr lvl="0" algn="ctr" fontAlgn="auto">
              <a:lnSpc>
                <a:spcPct val="93000"/>
              </a:lnSpc>
              <a:spcBef>
                <a:spcPts val="0"/>
              </a:spcBef>
              <a:spcAft>
                <a:spcPts val="0"/>
              </a:spcAft>
              <a:defRPr/>
            </a:pPr>
            <a:r>
              <a:rPr lang="en-US" sz="2800" b="1" spc="-1" dirty="0">
                <a:solidFill>
                  <a:schemeClr val="tx1"/>
                </a:solidFill>
                <a:uFill>
                  <a:solidFill>
                    <a:srgbClr val="FFFFFF"/>
                  </a:solidFill>
                </a:uFill>
                <a:latin typeface="Arial" panose="020B0604020202020204" pitchFamily="34" charset="0"/>
                <a:ea typeface="ＭＳ Ｐゴシック"/>
                <a:cs typeface="Arial" panose="020B0604020202020204" pitchFamily="34" charset="0"/>
              </a:rPr>
              <a:t>25,000 children </a:t>
            </a:r>
          </a:p>
          <a:p>
            <a:pPr lvl="0" algn="ctr" fontAlgn="auto">
              <a:lnSpc>
                <a:spcPct val="93000"/>
              </a:lnSpc>
              <a:spcBef>
                <a:spcPts val="0"/>
              </a:spcBef>
              <a:spcAft>
                <a:spcPts val="0"/>
              </a:spcAft>
              <a:defRPr/>
            </a:pPr>
            <a:r>
              <a:rPr lang="en-US" sz="2800" b="1" spc="-1" dirty="0">
                <a:solidFill>
                  <a:schemeClr val="accent1"/>
                </a:solidFill>
                <a:effectLst>
                  <a:outerShdw blurRad="38100" dist="38100" dir="2700000" algn="tl">
                    <a:srgbClr val="000000">
                      <a:alpha val="43137"/>
                    </a:srgbClr>
                  </a:outerShdw>
                </a:effectLst>
                <a:uFill>
                  <a:solidFill>
                    <a:srgbClr val="FFFFFF"/>
                  </a:solidFill>
                </a:uFill>
                <a:latin typeface="Arial" panose="020B0604020202020204" pitchFamily="34" charset="0"/>
                <a:ea typeface="ＭＳ Ｐゴシック"/>
                <a:cs typeface="Arial" panose="020B0604020202020204" pitchFamily="34" charset="0"/>
              </a:rPr>
              <a:t>DIE EVERYDAY</a:t>
            </a:r>
          </a:p>
          <a:p>
            <a:pPr lvl="0" algn="ctr" fontAlgn="auto">
              <a:lnSpc>
                <a:spcPct val="93000"/>
              </a:lnSpc>
              <a:spcBef>
                <a:spcPts val="0"/>
              </a:spcBef>
              <a:spcAft>
                <a:spcPts val="0"/>
              </a:spcAft>
              <a:defRPr/>
            </a:pPr>
            <a:endParaRPr lang="en-US" sz="2800" b="1" spc="-1" dirty="0">
              <a:solidFill>
                <a:schemeClr val="accent1"/>
              </a:solidFill>
              <a:uFill>
                <a:solidFill>
                  <a:srgbClr val="FFFFFF"/>
                </a:solidFill>
              </a:uFill>
              <a:latin typeface="Arial" panose="020B0604020202020204" pitchFamily="34" charset="0"/>
              <a:ea typeface="ＭＳ Ｐゴシック"/>
              <a:cs typeface="Arial" panose="020B0604020202020204" pitchFamily="34" charset="0"/>
            </a:endParaRPr>
          </a:p>
          <a:p>
            <a:pPr lvl="0" algn="ctr" fontAlgn="auto">
              <a:lnSpc>
                <a:spcPct val="93000"/>
              </a:lnSpc>
              <a:spcBef>
                <a:spcPts val="0"/>
              </a:spcBef>
              <a:spcAft>
                <a:spcPts val="0"/>
              </a:spcAft>
              <a:defRPr/>
            </a:pPr>
            <a:r>
              <a:rPr lang="en-US" sz="2800" b="1" spc="-1" dirty="0">
                <a:solidFill>
                  <a:schemeClr val="tx1"/>
                </a:solidFill>
                <a:uFill>
                  <a:solidFill>
                    <a:srgbClr val="FFFFFF"/>
                  </a:solidFill>
                </a:uFill>
                <a:latin typeface="Arial" panose="020B0604020202020204" pitchFamily="34" charset="0"/>
                <a:ea typeface="ＭＳ Ｐゴシック"/>
                <a:cs typeface="Arial" panose="020B0604020202020204" pitchFamily="34" charset="0"/>
              </a:rPr>
              <a:t>Nearly 1 child</a:t>
            </a:r>
          </a:p>
          <a:p>
            <a:pPr lvl="0" algn="ctr" fontAlgn="auto">
              <a:lnSpc>
                <a:spcPct val="93000"/>
              </a:lnSpc>
              <a:spcBef>
                <a:spcPts val="0"/>
              </a:spcBef>
              <a:spcAft>
                <a:spcPts val="0"/>
              </a:spcAft>
              <a:defRPr/>
            </a:pPr>
            <a:r>
              <a:rPr lang="en-US" sz="2800" b="1" spc="-1" dirty="0">
                <a:solidFill>
                  <a:schemeClr val="accent1"/>
                </a:solidFill>
                <a:effectLst>
                  <a:outerShdw blurRad="38100" dist="38100" dir="2700000" algn="tl">
                    <a:srgbClr val="000000">
                      <a:alpha val="43137"/>
                    </a:srgbClr>
                  </a:outerShdw>
                </a:effectLst>
                <a:uFill>
                  <a:solidFill>
                    <a:srgbClr val="FFFFFF"/>
                  </a:solidFill>
                </a:uFill>
                <a:latin typeface="Arial" panose="020B0604020202020204" pitchFamily="34" charset="0"/>
                <a:ea typeface="ＭＳ Ｐゴシック"/>
                <a:cs typeface="Arial" panose="020B0604020202020204" pitchFamily="34" charset="0"/>
              </a:rPr>
              <a:t>DIES EVERY SECOND</a:t>
            </a:r>
            <a:endParaRPr lang="en-US" sz="2800" b="1" spc="-1" dirty="0">
              <a:solidFill>
                <a:schemeClr val="tx1"/>
              </a:solidFill>
              <a:effectLst>
                <a:outerShdw blurRad="38100" dist="38100" dir="2700000" algn="tl">
                  <a:srgbClr val="000000">
                    <a:alpha val="43137"/>
                  </a:srgbClr>
                </a:outerShdw>
              </a:effectLst>
              <a:uFill>
                <a:solidFill>
                  <a:srgbClr val="FFFFFF"/>
                </a:solidFill>
              </a:u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28402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7625"/>
            <a:ext cx="10396882" cy="1151965"/>
          </a:xfrm>
        </p:spPr>
        <p:txBody>
          <a:bodyPr>
            <a:normAutofit/>
          </a:bodyPr>
          <a:lstStyle/>
          <a:p>
            <a:pPr algn="ctr"/>
            <a:r>
              <a:rPr lang="en-US" dirty="0"/>
              <a:t>State of health</a:t>
            </a:r>
          </a:p>
        </p:txBody>
      </p:sp>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5362" y="1199590"/>
            <a:ext cx="5367337" cy="400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p:cNvSpPr/>
          <p:nvPr/>
        </p:nvSpPr>
        <p:spPr>
          <a:xfrm>
            <a:off x="6805612" y="1199590"/>
            <a:ext cx="4167187" cy="4134409"/>
          </a:xfrm>
          <a:prstGeom prst="roundRect">
            <a:avLst/>
          </a:prstGeom>
          <a:solidFill>
            <a:schemeClr val="accent2">
              <a:lumMod val="40000"/>
              <a:lumOff val="60000"/>
            </a:schemeClr>
          </a:solidFill>
          <a:ln w="15875" cap="flat" cmpd="sng" algn="ctr">
            <a:solidFill>
              <a:srgbClr val="6892A0"/>
            </a:solidFill>
            <a:prstDash val="solid"/>
          </a:ln>
          <a:effectLst/>
        </p:spPr>
        <p:txBody>
          <a:bodyPr anchor="ctr"/>
          <a:lstStyle/>
          <a:p>
            <a:pPr marL="285750" indent="-285750" defTabSz="914400" eaLnBrk="1" fontAlgn="auto" hangingPunct="1">
              <a:lnSpc>
                <a:spcPct val="93000"/>
              </a:lnSpc>
              <a:spcBef>
                <a:spcPts val="0"/>
              </a:spcBef>
              <a:spcAft>
                <a:spcPts val="0"/>
              </a:spcAft>
              <a:buFont typeface="Arial" pitchFamily="34" charset="0"/>
              <a:buChar char="•"/>
              <a:defRPr/>
            </a:pPr>
            <a:r>
              <a:rPr lang="en-US" sz="2800" b="1" kern="0" spc="-1" dirty="0">
                <a:solidFill>
                  <a:srgbClr val="000000"/>
                </a:solidFill>
                <a:uFill>
                  <a:solidFill>
                    <a:srgbClr val="FFFFFF"/>
                  </a:solidFill>
                </a:uFill>
                <a:latin typeface="Gill Sans MT" panose="020B0502020104020203"/>
                <a:ea typeface="ＭＳ Ｐゴシック"/>
              </a:rPr>
              <a:t>68% </a:t>
            </a:r>
            <a:r>
              <a:rPr lang="en-US" sz="2400" b="1" kern="0" spc="-1" dirty="0">
                <a:solidFill>
                  <a:srgbClr val="000000"/>
                </a:solidFill>
                <a:uFill>
                  <a:solidFill>
                    <a:srgbClr val="FFFFFF"/>
                  </a:solidFill>
                </a:uFill>
                <a:latin typeface="Gill Sans MT" panose="020B0502020104020203"/>
                <a:ea typeface="ＭＳ Ｐゴシック"/>
              </a:rPr>
              <a:t>of personal health expenses are out-of-pocket</a:t>
            </a:r>
          </a:p>
          <a:p>
            <a:pPr marL="285750" indent="-285750" defTabSz="914400" eaLnBrk="1" fontAlgn="auto" hangingPunct="1">
              <a:lnSpc>
                <a:spcPct val="93000"/>
              </a:lnSpc>
              <a:spcBef>
                <a:spcPts val="0"/>
              </a:spcBef>
              <a:spcAft>
                <a:spcPts val="0"/>
              </a:spcAft>
              <a:buFont typeface="Arial" pitchFamily="34" charset="0"/>
              <a:buChar char="•"/>
              <a:defRPr/>
            </a:pPr>
            <a:endParaRPr lang="en-US" sz="2800" b="1" kern="0" spc="-1" dirty="0">
              <a:solidFill>
                <a:srgbClr val="000000"/>
              </a:solidFill>
              <a:uFill>
                <a:solidFill>
                  <a:srgbClr val="FFFFFF"/>
                </a:solidFill>
              </a:uFill>
              <a:latin typeface="Gill Sans MT" panose="020B0502020104020203"/>
              <a:ea typeface="ＭＳ Ｐゴシック"/>
            </a:endParaRPr>
          </a:p>
          <a:p>
            <a:pPr marL="285750" indent="-285750" defTabSz="914400" eaLnBrk="1" fontAlgn="auto" hangingPunct="1">
              <a:lnSpc>
                <a:spcPct val="93000"/>
              </a:lnSpc>
              <a:spcBef>
                <a:spcPts val="0"/>
              </a:spcBef>
              <a:spcAft>
                <a:spcPts val="0"/>
              </a:spcAft>
              <a:buFont typeface="Arial" pitchFamily="34" charset="0"/>
              <a:buChar char="•"/>
              <a:defRPr/>
            </a:pPr>
            <a:r>
              <a:rPr lang="en-US" sz="2800" b="1" kern="0" spc="-1" dirty="0">
                <a:solidFill>
                  <a:srgbClr val="000000"/>
                </a:solidFill>
                <a:uFill>
                  <a:solidFill>
                    <a:srgbClr val="FFFFFF"/>
                  </a:solidFill>
                </a:uFill>
                <a:latin typeface="Gill Sans MT" panose="020B0502020104020203"/>
                <a:ea typeface="ＭＳ Ｐゴシック"/>
              </a:rPr>
              <a:t>6 </a:t>
            </a:r>
            <a:r>
              <a:rPr lang="en-US" sz="2400" b="1" kern="0" spc="-1" dirty="0">
                <a:solidFill>
                  <a:srgbClr val="000000"/>
                </a:solidFill>
                <a:uFill>
                  <a:solidFill>
                    <a:srgbClr val="FFFFFF"/>
                  </a:solidFill>
                </a:uFill>
                <a:latin typeface="Gill Sans MT" panose="020B0502020104020203"/>
                <a:ea typeface="ＭＳ Ｐゴシック"/>
              </a:rPr>
              <a:t>out of </a:t>
            </a:r>
            <a:r>
              <a:rPr lang="en-US" sz="2800" b="1" kern="0" spc="-1" dirty="0">
                <a:solidFill>
                  <a:srgbClr val="000000"/>
                </a:solidFill>
                <a:uFill>
                  <a:solidFill>
                    <a:srgbClr val="FFFFFF"/>
                  </a:solidFill>
                </a:uFill>
                <a:latin typeface="Gill Sans MT" panose="020B0502020104020203"/>
                <a:ea typeface="ＭＳ Ｐゴシック"/>
              </a:rPr>
              <a:t>10 </a:t>
            </a:r>
            <a:r>
              <a:rPr lang="en-US" sz="2400" b="1" kern="0" spc="-1" dirty="0">
                <a:solidFill>
                  <a:srgbClr val="000000"/>
                </a:solidFill>
                <a:uFill>
                  <a:solidFill>
                    <a:srgbClr val="FFFFFF"/>
                  </a:solidFill>
                </a:uFill>
                <a:latin typeface="Gill Sans MT" panose="020B0502020104020203"/>
                <a:ea typeface="ＭＳ Ｐゴシック"/>
              </a:rPr>
              <a:t>die without seeing a doctor</a:t>
            </a:r>
          </a:p>
          <a:p>
            <a:pPr marL="285750" indent="-285750" defTabSz="914400" eaLnBrk="1" fontAlgn="auto" hangingPunct="1">
              <a:lnSpc>
                <a:spcPct val="93000"/>
              </a:lnSpc>
              <a:spcBef>
                <a:spcPts val="0"/>
              </a:spcBef>
              <a:spcAft>
                <a:spcPts val="0"/>
              </a:spcAft>
              <a:buFont typeface="Arial" pitchFamily="34" charset="0"/>
              <a:buChar char="•"/>
              <a:defRPr/>
            </a:pPr>
            <a:endParaRPr lang="en-US" sz="2800" b="1" kern="0" spc="-1" dirty="0">
              <a:solidFill>
                <a:srgbClr val="000000"/>
              </a:solidFill>
              <a:uFill>
                <a:solidFill>
                  <a:srgbClr val="FFFFFF"/>
                </a:solidFill>
              </a:uFill>
              <a:latin typeface="Gill Sans MT" panose="020B0502020104020203"/>
              <a:ea typeface="ＭＳ Ｐゴシック"/>
            </a:endParaRPr>
          </a:p>
          <a:p>
            <a:pPr marL="285750" indent="-285750" defTabSz="914400" eaLnBrk="1" fontAlgn="auto" hangingPunct="1">
              <a:lnSpc>
                <a:spcPct val="93000"/>
              </a:lnSpc>
              <a:spcBef>
                <a:spcPts val="0"/>
              </a:spcBef>
              <a:spcAft>
                <a:spcPts val="0"/>
              </a:spcAft>
              <a:buFont typeface="Arial" pitchFamily="34" charset="0"/>
              <a:buChar char="•"/>
              <a:defRPr/>
            </a:pPr>
            <a:r>
              <a:rPr lang="en-US" sz="2800" b="1" kern="0" spc="-1" dirty="0">
                <a:solidFill>
                  <a:srgbClr val="000000"/>
                </a:solidFill>
                <a:uFill>
                  <a:solidFill>
                    <a:srgbClr val="FFFFFF"/>
                  </a:solidFill>
                </a:uFill>
                <a:latin typeface="Gill Sans MT" panose="020B0502020104020203"/>
                <a:ea typeface="ＭＳ Ｐゴシック"/>
              </a:rPr>
              <a:t>80,000 </a:t>
            </a:r>
            <a:r>
              <a:rPr lang="en-US" sz="2400" b="1" kern="0" spc="-1" dirty="0">
                <a:solidFill>
                  <a:srgbClr val="000000"/>
                </a:solidFill>
                <a:uFill>
                  <a:solidFill>
                    <a:srgbClr val="FFFFFF"/>
                  </a:solidFill>
                </a:uFill>
                <a:latin typeface="Gill Sans MT" panose="020B0502020104020203"/>
                <a:ea typeface="ＭＳ Ｐゴシック"/>
              </a:rPr>
              <a:t>infants die of curable diseases every year</a:t>
            </a:r>
          </a:p>
        </p:txBody>
      </p:sp>
    </p:spTree>
    <p:extLst>
      <p:ext uri="{BB962C8B-B14F-4D97-AF65-F5344CB8AC3E}">
        <p14:creationId xmlns:p14="http://schemas.microsoft.com/office/powerpoint/2010/main" val="102218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7625"/>
            <a:ext cx="10396882" cy="1151965"/>
          </a:xfrm>
        </p:spPr>
        <p:txBody>
          <a:bodyPr>
            <a:normAutofit/>
          </a:bodyPr>
          <a:lstStyle/>
          <a:p>
            <a:pPr algn="ctr"/>
            <a:r>
              <a:rPr lang="en-US" dirty="0"/>
              <a:t>State of health</a:t>
            </a:r>
          </a:p>
        </p:txBody>
      </p:sp>
      <p:pic>
        <p:nvPicPr>
          <p:cNvPr id="5"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6129"/>
          <a:stretch>
            <a:fillRect/>
          </a:stretch>
        </p:blipFill>
        <p:spPr bwMode="auto">
          <a:xfrm>
            <a:off x="685801" y="1011780"/>
            <a:ext cx="10396882"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65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rcRect l="9050" t="11282" r="9052" b="11160"/>
          <a:stretch>
            <a:fillRect/>
          </a:stretch>
        </p:blipFill>
        <p:spPr>
          <a:xfrm>
            <a:off x="1" y="0"/>
            <a:ext cx="11968222" cy="6635711"/>
          </a:xfrm>
          <a:prstGeom prst="rect">
            <a:avLst/>
          </a:prstGeom>
        </p:spPr>
      </p:pic>
    </p:spTree>
    <p:extLst>
      <p:ext uri="{BB962C8B-B14F-4D97-AF65-F5344CB8AC3E}">
        <p14:creationId xmlns:p14="http://schemas.microsoft.com/office/powerpoint/2010/main" val="11914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76" y="190500"/>
            <a:ext cx="10396882" cy="1151965"/>
          </a:xfrm>
        </p:spPr>
        <p:txBody>
          <a:bodyPr>
            <a:normAutofit fontScale="90000"/>
          </a:bodyPr>
          <a:lstStyle/>
          <a:p>
            <a:pPr algn="ctr"/>
            <a:r>
              <a:rPr lang="en-US" sz="8000" dirty="0"/>
              <a:t>How ?</a:t>
            </a:r>
          </a:p>
        </p:txBody>
      </p:sp>
      <p:sp>
        <p:nvSpPr>
          <p:cNvPr id="3" name="Content Placeholder 2"/>
          <p:cNvSpPr>
            <a:spLocks noGrp="1"/>
          </p:cNvSpPr>
          <p:nvPr>
            <p:ph sz="quarter" idx="13"/>
          </p:nvPr>
        </p:nvSpPr>
        <p:spPr>
          <a:xfrm>
            <a:off x="2143124" y="1939571"/>
            <a:ext cx="7362825" cy="3311189"/>
          </a:xfrm>
        </p:spPr>
        <p:txBody>
          <a:bodyPr>
            <a:normAutofit/>
          </a:bodyPr>
          <a:lstStyle/>
          <a:p>
            <a:pPr>
              <a:buClrTx/>
            </a:pPr>
            <a:r>
              <a:rPr lang="en-US" sz="4800" dirty="0"/>
              <a:t>Image building</a:t>
            </a:r>
          </a:p>
          <a:p>
            <a:pPr>
              <a:buClrTx/>
            </a:pPr>
            <a:r>
              <a:rPr lang="en-US" sz="4800" dirty="0"/>
              <a:t>Create strong alliances</a:t>
            </a:r>
          </a:p>
        </p:txBody>
      </p:sp>
    </p:spTree>
    <p:extLst>
      <p:ext uri="{BB962C8B-B14F-4D97-AF65-F5344CB8AC3E}">
        <p14:creationId xmlns:p14="http://schemas.microsoft.com/office/powerpoint/2010/main" val="333473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idx="4294967295"/>
          </p:nvPr>
        </p:nvSpPr>
        <p:spPr>
          <a:xfrm>
            <a:off x="0" y="-171450"/>
            <a:ext cx="11690430" cy="1457325"/>
          </a:xfrm>
        </p:spPr>
        <p:style>
          <a:lnRef idx="0">
            <a:scrgbClr r="0" g="0" b="0"/>
          </a:lnRef>
          <a:fillRef idx="0">
            <a:scrgbClr r="0" g="0" b="0"/>
          </a:fillRef>
          <a:effectRef idx="0">
            <a:scrgbClr r="0" g="0" b="0"/>
          </a:effectRef>
          <a:fontRef idx="minor"/>
        </p:style>
        <p:txBody>
          <a:bodyPr vert="horz" lIns="90000" tIns="45000" rIns="90000" bIns="45000" rtlCol="0" anchor="ctr">
            <a:noAutofit/>
          </a:bodyPr>
          <a:lstStyle>
            <a:lvl1pPr algn="ctr" rtl="0" fontAlgn="base">
              <a:spcBef>
                <a:spcPct val="0"/>
              </a:spcBef>
              <a:spcAft>
                <a:spcPct val="0"/>
              </a:spcAft>
              <a:defRPr sz="4400" kern="1200">
                <a:solidFill>
                  <a:schemeClr val="tx2"/>
                </a:solidFill>
                <a:latin typeface="+mn-lt"/>
                <a:ea typeface="+mn-ea"/>
                <a:cs typeface="+mn-cs"/>
              </a:defRPr>
            </a:lvl1pPr>
            <a:lvl2pPr algn="ctr" rtl="0" fontAlgn="base">
              <a:spcBef>
                <a:spcPct val="0"/>
              </a:spcBef>
              <a:spcAft>
                <a:spcPct val="0"/>
              </a:spcAft>
              <a:defRPr sz="4400">
                <a:solidFill>
                  <a:schemeClr val="tx2"/>
                </a:solidFill>
                <a:latin typeface="+mn-lt"/>
                <a:ea typeface="+mn-ea"/>
                <a:cs typeface="+mn-cs"/>
              </a:defRPr>
            </a:lvl2pPr>
            <a:lvl3pPr algn="ctr" rtl="0" fontAlgn="base">
              <a:spcBef>
                <a:spcPct val="0"/>
              </a:spcBef>
              <a:spcAft>
                <a:spcPct val="0"/>
              </a:spcAft>
              <a:defRPr sz="4400">
                <a:solidFill>
                  <a:schemeClr val="tx2"/>
                </a:solidFill>
                <a:latin typeface="+mn-lt"/>
                <a:ea typeface="+mn-ea"/>
                <a:cs typeface="+mn-cs"/>
              </a:defRPr>
            </a:lvl3pPr>
            <a:lvl4pPr algn="ctr" rtl="0" fontAlgn="base">
              <a:spcBef>
                <a:spcPct val="0"/>
              </a:spcBef>
              <a:spcAft>
                <a:spcPct val="0"/>
              </a:spcAft>
              <a:defRPr sz="4400">
                <a:solidFill>
                  <a:schemeClr val="tx2"/>
                </a:solidFill>
                <a:latin typeface="+mn-lt"/>
                <a:ea typeface="+mn-ea"/>
                <a:cs typeface="+mn-cs"/>
              </a:defRPr>
            </a:lvl4pPr>
            <a:lvl5pPr algn="ctr" rtl="0" fontAlgn="base">
              <a:spcBef>
                <a:spcPct val="0"/>
              </a:spcBef>
              <a:spcAft>
                <a:spcPct val="0"/>
              </a:spcAft>
              <a:defRPr sz="4400">
                <a:solidFill>
                  <a:schemeClr val="tx2"/>
                </a:solidFill>
                <a:latin typeface="+mn-lt"/>
                <a:ea typeface="+mn-ea"/>
                <a:cs typeface="+mn-cs"/>
              </a:defRPr>
            </a:lvl5pPr>
            <a:lvl6pPr marL="457200" algn="ctr" rtl="0" fontAlgn="base">
              <a:spcBef>
                <a:spcPct val="0"/>
              </a:spcBef>
              <a:spcAft>
                <a:spcPct val="0"/>
              </a:spcAft>
              <a:defRPr sz="4400">
                <a:solidFill>
                  <a:schemeClr val="tx2"/>
                </a:solidFill>
                <a:latin typeface="+mn-lt"/>
                <a:ea typeface="+mn-ea"/>
                <a:cs typeface="+mn-cs"/>
              </a:defRPr>
            </a:lvl6pPr>
            <a:lvl7pPr marL="914400" algn="ctr" rtl="0" fontAlgn="base">
              <a:spcBef>
                <a:spcPct val="0"/>
              </a:spcBef>
              <a:spcAft>
                <a:spcPct val="0"/>
              </a:spcAft>
              <a:defRPr sz="4400">
                <a:solidFill>
                  <a:schemeClr val="tx2"/>
                </a:solidFill>
                <a:latin typeface="+mn-lt"/>
                <a:ea typeface="+mn-ea"/>
                <a:cs typeface="+mn-cs"/>
              </a:defRPr>
            </a:lvl7pPr>
            <a:lvl8pPr marL="1371600" algn="ctr" rtl="0" fontAlgn="base">
              <a:spcBef>
                <a:spcPct val="0"/>
              </a:spcBef>
              <a:spcAft>
                <a:spcPct val="0"/>
              </a:spcAft>
              <a:defRPr sz="4400">
                <a:solidFill>
                  <a:schemeClr val="tx2"/>
                </a:solidFill>
                <a:latin typeface="+mn-lt"/>
                <a:ea typeface="+mn-ea"/>
                <a:cs typeface="+mn-cs"/>
              </a:defRPr>
            </a:lvl8pPr>
            <a:lvl9pPr marL="1828800" algn="ctr" rtl="0" fontAlgn="base">
              <a:spcBef>
                <a:spcPct val="0"/>
              </a:spcBef>
              <a:spcAft>
                <a:spcPct val="0"/>
              </a:spcAft>
              <a:defRPr sz="4400">
                <a:solidFill>
                  <a:schemeClr val="tx2"/>
                </a:solidFill>
                <a:latin typeface="+mn-lt"/>
                <a:ea typeface="+mn-ea"/>
                <a:cs typeface="+mn-cs"/>
              </a:defRPr>
            </a:lvl9pPr>
          </a:lstStyle>
          <a:p>
            <a:pPr eaLnBrk="1" hangingPunct="1">
              <a:lnSpc>
                <a:spcPct val="93000"/>
              </a:lnSpc>
              <a:defRPr/>
            </a:pPr>
            <a:r>
              <a:rPr lang="en-PH" sz="3600" b="1" cap="none" spc="-1" dirty="0">
                <a:solidFill>
                  <a:schemeClr val="accent1"/>
                </a:solidFill>
                <a:uFill>
                  <a:solidFill>
                    <a:srgbClr val="FFFFFF"/>
                  </a:solidFill>
                </a:uFill>
                <a:latin typeface="Arial"/>
                <a:ea typeface="ＭＳ Ｐゴシック"/>
              </a:rPr>
              <a:t>All for Health Towards Health for All </a:t>
            </a:r>
            <a:br>
              <a:rPr lang="en-PH" sz="3600" b="1" cap="none" spc="-1" dirty="0">
                <a:solidFill>
                  <a:schemeClr val="accent1"/>
                </a:solidFill>
                <a:uFill>
                  <a:solidFill>
                    <a:srgbClr val="FFFFFF"/>
                  </a:solidFill>
                </a:uFill>
                <a:latin typeface="Arial"/>
                <a:ea typeface="ＭＳ Ｐゴシック"/>
              </a:rPr>
            </a:br>
            <a:r>
              <a:rPr lang="en-PH" sz="2800" b="1" cap="none" spc="-1" dirty="0">
                <a:solidFill>
                  <a:schemeClr val="accent1"/>
                </a:solidFill>
                <a:uFill>
                  <a:solidFill>
                    <a:srgbClr val="FFFFFF"/>
                  </a:solidFill>
                </a:uFill>
                <a:latin typeface="Arial"/>
                <a:ea typeface="ＭＳ Ｐゴシック"/>
              </a:rPr>
              <a:t>(The Duterte Health Agenda)</a:t>
            </a:r>
            <a:endParaRPr lang="en-PH" sz="3600" b="1" cap="none" spc="-1" dirty="0">
              <a:solidFill>
                <a:schemeClr val="accent1"/>
              </a:solidFill>
              <a:uFill>
                <a:solidFill>
                  <a:srgbClr val="FFFFFF"/>
                </a:solidFill>
              </a:uFill>
              <a:latin typeface="Arial"/>
              <a:ea typeface="ＭＳ Ｐゴシック"/>
            </a:endParaRPr>
          </a:p>
        </p:txBody>
      </p:sp>
      <p:pic>
        <p:nvPicPr>
          <p:cNvPr id="34819"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4612"/>
            <a:ext cx="1169043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25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 y="0"/>
            <a:ext cx="12192000" cy="6958013"/>
          </a:xfrm>
        </p:spPr>
      </p:pic>
    </p:spTree>
    <p:extLst>
      <p:ext uri="{BB962C8B-B14F-4D97-AF65-F5344CB8AC3E}">
        <p14:creationId xmlns:p14="http://schemas.microsoft.com/office/powerpoint/2010/main" val="412062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1" cy="6858000"/>
          </a:xfrm>
        </p:spPr>
      </p:pic>
    </p:spTree>
    <p:extLst>
      <p:ext uri="{BB962C8B-B14F-4D97-AF65-F5344CB8AC3E}">
        <p14:creationId xmlns:p14="http://schemas.microsoft.com/office/powerpoint/2010/main" val="239884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 y="0"/>
            <a:ext cx="12192000" cy="6858000"/>
          </a:xfrm>
        </p:spPr>
      </p:pic>
    </p:spTree>
    <p:extLst>
      <p:ext uri="{BB962C8B-B14F-4D97-AF65-F5344CB8AC3E}">
        <p14:creationId xmlns:p14="http://schemas.microsoft.com/office/powerpoint/2010/main" val="146145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0"/>
            <a:ext cx="11702005" cy="1052513"/>
          </a:xfrm>
        </p:spPr>
        <p:txBody>
          <a:bodyPr>
            <a:normAutofit/>
          </a:bodyPr>
          <a:lstStyle/>
          <a:p>
            <a:pPr algn="ctr" eaLnBrk="1" fontAlgn="auto" hangingPunct="1">
              <a:spcAft>
                <a:spcPts val="0"/>
              </a:spcAft>
              <a:defRPr/>
            </a:pPr>
            <a:r>
              <a:rPr lang="en-US" sz="3200" dirty="0"/>
              <a:t>COOPERATIVE INITIATIVES ON PROVIDING </a:t>
            </a:r>
            <a:br>
              <a:rPr lang="en-US" sz="3200" dirty="0"/>
            </a:br>
            <a:r>
              <a:rPr lang="en-US" sz="3200" dirty="0"/>
              <a:t>HEALTH CARE SERVICES</a:t>
            </a:r>
          </a:p>
        </p:txBody>
      </p:sp>
      <p:pic>
        <p:nvPicPr>
          <p:cNvPr id="389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41400"/>
            <a:ext cx="11702004"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3860800"/>
            <a:ext cx="1170200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45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7625"/>
            <a:ext cx="10396882" cy="1151965"/>
          </a:xfrm>
        </p:spPr>
        <p:txBody>
          <a:bodyPr>
            <a:normAutofit/>
          </a:bodyPr>
          <a:lstStyle/>
          <a:p>
            <a:pPr algn="ctr"/>
            <a:r>
              <a:rPr lang="en-US" dirty="0"/>
              <a:t>Drug situation in the Philippines:</a:t>
            </a:r>
          </a:p>
        </p:txBody>
      </p:sp>
      <p:sp>
        <p:nvSpPr>
          <p:cNvPr id="5" name="Rectangle: Rounded Corners 4"/>
          <p:cNvSpPr/>
          <p:nvPr/>
        </p:nvSpPr>
        <p:spPr>
          <a:xfrm>
            <a:off x="6695142" y="974726"/>
            <a:ext cx="3576638" cy="2520950"/>
          </a:xfrm>
          <a:prstGeom prst="roundRect">
            <a:avLst/>
          </a:prstGeom>
          <a:solidFill>
            <a:schemeClr val="accent2">
              <a:lumMod val="40000"/>
              <a:lumOff val="60000"/>
            </a:schemeClr>
          </a:solidFill>
          <a:ln w="15875" cap="flat" cmpd="sng" algn="ctr">
            <a:solidFill>
              <a:srgbClr val="6892A0"/>
            </a:solidFill>
            <a:prstDash val="solid"/>
          </a:ln>
          <a:effectLst/>
        </p:spPr>
        <p:txBody>
          <a:bodyPr anchor="ctr"/>
          <a:lstStyle/>
          <a:p>
            <a:pPr marL="285750" indent="-285750" defTabSz="914400" eaLnBrk="1" fontAlgn="auto" hangingPunct="1">
              <a:lnSpc>
                <a:spcPct val="93000"/>
              </a:lnSpc>
              <a:spcBef>
                <a:spcPts val="0"/>
              </a:spcBef>
              <a:spcAft>
                <a:spcPts val="0"/>
              </a:spcAft>
              <a:buFont typeface="Arial" pitchFamily="34" charset="0"/>
              <a:buChar char="•"/>
              <a:defRPr/>
            </a:pPr>
            <a:r>
              <a:rPr lang="en-US" sz="2400" b="1" kern="0" spc="-1" dirty="0">
                <a:solidFill>
                  <a:srgbClr val="000000"/>
                </a:solidFill>
                <a:uFill>
                  <a:solidFill>
                    <a:srgbClr val="FFFFFF"/>
                  </a:solidFill>
                </a:uFill>
                <a:latin typeface="Gill Sans MT" panose="020B0502020104020203"/>
                <a:ea typeface="ＭＳ Ｐゴシック"/>
              </a:rPr>
              <a:t>Rampant drug abuse that contribute to the deteriorating health situation in the Philippines</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974726"/>
            <a:ext cx="4824412"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4241" y="3584576"/>
            <a:ext cx="5198441" cy="276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116632"/>
            <a:ext cx="11231438" cy="800219"/>
          </a:xfrm>
          <a:prstGeom prst="rect">
            <a:avLst/>
          </a:prstGeom>
        </p:spPr>
        <p:txBody>
          <a:bodyPr wrap="square">
            <a:spAutoFit/>
          </a:bodyPr>
          <a:lstStyle/>
          <a:p>
            <a:pPr algn="ctr"/>
            <a:r>
              <a:rPr lang="en-US" sz="2200" dirty="0">
                <a:solidFill>
                  <a:schemeClr val="accent1"/>
                </a:solidFill>
                <a:latin typeface="Arial Black" panose="020B0A04020102020204" pitchFamily="34" charset="0"/>
              </a:rPr>
              <a:t>PARADIGM SHIFT:</a:t>
            </a:r>
          </a:p>
          <a:p>
            <a:pPr algn="ctr"/>
            <a:r>
              <a:rPr lang="en-US" sz="2400" dirty="0" err="1">
                <a:solidFill>
                  <a:schemeClr val="accent1"/>
                </a:solidFill>
                <a:latin typeface="Arial Black" panose="020B0A04020102020204" pitchFamily="34" charset="0"/>
              </a:rPr>
              <a:t>Nutriwealth</a:t>
            </a:r>
            <a:r>
              <a:rPr lang="en-US" sz="2400" dirty="0">
                <a:solidFill>
                  <a:schemeClr val="accent1"/>
                </a:solidFill>
                <a:latin typeface="Arial Black" panose="020B0A04020102020204" pitchFamily="34" charset="0"/>
              </a:rPr>
              <a:t> Holistic Rehabilitation Center and Ecological Park</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961" y="1237948"/>
            <a:ext cx="5715906" cy="233392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81" y="3591938"/>
            <a:ext cx="5547450" cy="276046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961" y="3582719"/>
            <a:ext cx="5715906" cy="2758836"/>
          </a:xfrm>
          <a:prstGeom prst="rect">
            <a:avLst/>
          </a:prstGeom>
        </p:spPr>
      </p:pic>
      <p:pic>
        <p:nvPicPr>
          <p:cNvPr id="10" name="Picture 9"/>
          <p:cNvPicPr>
            <a:picLocks noChangeAspect="1"/>
          </p:cNvPicPr>
          <p:nvPr/>
        </p:nvPicPr>
        <p:blipFill>
          <a:blip r:embed="rId5"/>
          <a:stretch>
            <a:fillRect/>
          </a:stretch>
        </p:blipFill>
        <p:spPr>
          <a:xfrm>
            <a:off x="247781" y="1236323"/>
            <a:ext cx="5479180" cy="2335552"/>
          </a:xfrm>
          <a:prstGeom prst="rect">
            <a:avLst/>
          </a:prstGeom>
        </p:spPr>
      </p:pic>
    </p:spTree>
    <p:extLst>
      <p:ext uri="{BB962C8B-B14F-4D97-AF65-F5344CB8AC3E}">
        <p14:creationId xmlns:p14="http://schemas.microsoft.com/office/powerpoint/2010/main" val="157546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1" y="-128027"/>
            <a:ext cx="10396882" cy="1151965"/>
          </a:xfrm>
        </p:spPr>
        <p:txBody>
          <a:bodyPr>
            <a:normAutofit/>
          </a:bodyPr>
          <a:lstStyle/>
          <a:p>
            <a:pPr algn="ctr"/>
            <a:r>
              <a:rPr lang="en-US" dirty="0"/>
              <a:t>Job crisis</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726" y="2027057"/>
            <a:ext cx="3789580" cy="19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7" y="3914774"/>
            <a:ext cx="378958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466726" y="267908"/>
            <a:ext cx="3789580" cy="2172441"/>
          </a:xfrm>
          <a:prstGeom prst="rect">
            <a:avLst/>
          </a:prstGeom>
        </p:spPr>
      </p:pic>
      <p:sp>
        <p:nvSpPr>
          <p:cNvPr id="10" name="Rectangle: Rounded Corners 9"/>
          <p:cNvSpPr/>
          <p:nvPr/>
        </p:nvSpPr>
        <p:spPr>
          <a:xfrm>
            <a:off x="5903292" y="776288"/>
            <a:ext cx="4125913" cy="4679950"/>
          </a:xfrm>
          <a:prstGeom prst="roundRect">
            <a:avLst/>
          </a:prstGeom>
          <a:solidFill>
            <a:schemeClr val="bg1">
              <a:lumMod val="85000"/>
            </a:schemeClr>
          </a:solidFill>
          <a:ln w="12700" cap="flat" cmpd="sng" algn="ctr">
            <a:solidFill>
              <a:srgbClr val="BBE0E3">
                <a:shade val="50000"/>
              </a:srgbClr>
            </a:solidFill>
            <a:prstDash val="solid"/>
            <a:miter lim="800000"/>
          </a:ln>
          <a:effectLst/>
        </p:spPr>
        <p:txBody>
          <a:bodyPr anchor="ctr"/>
          <a:lstStyle/>
          <a:p>
            <a:pPr marL="457200" indent="-457200" defTabSz="914400" eaLnBrk="1" fontAlgn="auto" hangingPunct="1">
              <a:spcBef>
                <a:spcPts val="0"/>
              </a:spcBef>
              <a:spcAft>
                <a:spcPts val="0"/>
              </a:spcAft>
              <a:buFont typeface="Arial" panose="020B0604020202020204" pitchFamily="34" charset="0"/>
              <a:buChar char="•"/>
              <a:defRPr/>
            </a:pPr>
            <a:r>
              <a:rPr lang="en-US" sz="2800" b="1" kern="0" spc="-1" dirty="0">
                <a:solidFill>
                  <a:srgbClr val="000000"/>
                </a:solidFill>
                <a:uFill>
                  <a:solidFill>
                    <a:srgbClr val="FFFFFF"/>
                  </a:solidFill>
                </a:uFill>
                <a:latin typeface="Arial"/>
                <a:ea typeface="ＭＳ Ｐゴシック"/>
                <a:cs typeface="Arial"/>
              </a:rPr>
              <a:t>14</a:t>
            </a:r>
            <a:r>
              <a:rPr lang="en-US" b="1" kern="0" spc="-1" dirty="0">
                <a:solidFill>
                  <a:srgbClr val="000000"/>
                </a:solidFill>
                <a:uFill>
                  <a:solidFill>
                    <a:srgbClr val="FFFFFF"/>
                  </a:solidFill>
                </a:uFill>
                <a:latin typeface="Arial"/>
                <a:ea typeface="ＭＳ Ｐゴシック"/>
                <a:cs typeface="Arial"/>
              </a:rPr>
              <a:t> </a:t>
            </a:r>
            <a:r>
              <a:rPr lang="en-US" sz="2000" b="1" kern="0" spc="-1" dirty="0">
                <a:solidFill>
                  <a:srgbClr val="000000"/>
                </a:solidFill>
                <a:uFill>
                  <a:solidFill>
                    <a:srgbClr val="FFFFFF"/>
                  </a:solidFill>
                </a:uFill>
                <a:latin typeface="Arial"/>
                <a:ea typeface="ＭＳ Ｐゴシック"/>
                <a:cs typeface="Arial"/>
              </a:rPr>
              <a:t>Million Filipinos are</a:t>
            </a:r>
          </a:p>
          <a:p>
            <a:pPr indent="457200" defTabSz="914400" eaLnBrk="1" fontAlgn="auto" hangingPunct="1">
              <a:spcBef>
                <a:spcPts val="0"/>
              </a:spcBef>
              <a:spcAft>
                <a:spcPts val="0"/>
              </a:spcAft>
              <a:defRPr/>
            </a:pPr>
            <a:r>
              <a:rPr lang="en-US" sz="2000" b="1" kern="0" spc="-1" dirty="0">
                <a:solidFill>
                  <a:srgbClr val="000000"/>
                </a:solidFill>
                <a:uFill>
                  <a:solidFill>
                    <a:srgbClr val="FFFFFF"/>
                  </a:solidFill>
                </a:uFill>
                <a:latin typeface="Arial"/>
                <a:ea typeface="ＭＳ Ｐゴシック"/>
                <a:cs typeface="Arial"/>
              </a:rPr>
              <a:t>un / under-employed</a:t>
            </a:r>
          </a:p>
          <a:p>
            <a:pPr indent="457200" defTabSz="914400" eaLnBrk="1" fontAlgn="auto" hangingPunct="1">
              <a:spcBef>
                <a:spcPts val="0"/>
              </a:spcBef>
              <a:spcAft>
                <a:spcPts val="0"/>
              </a:spcAft>
              <a:defRPr/>
            </a:pPr>
            <a:endParaRPr lang="en-US" sz="2000" b="1" kern="0" spc="-1" dirty="0">
              <a:solidFill>
                <a:srgbClr val="000000"/>
              </a:solidFill>
              <a:uFill>
                <a:solidFill>
                  <a:srgbClr val="FFFFFF"/>
                </a:solidFill>
              </a:uFill>
              <a:latin typeface="Arial"/>
              <a:ea typeface="ＭＳ Ｐゴシック"/>
              <a:cs typeface="Arial"/>
            </a:endParaRPr>
          </a:p>
          <a:p>
            <a:pPr marL="457200" indent="-457200" defTabSz="914400" eaLnBrk="1" fontAlgn="auto" hangingPunct="1">
              <a:spcBef>
                <a:spcPts val="0"/>
              </a:spcBef>
              <a:spcAft>
                <a:spcPts val="0"/>
              </a:spcAft>
              <a:buFont typeface="Arial" panose="020B0604020202020204" pitchFamily="34" charset="0"/>
              <a:buChar char="•"/>
              <a:defRPr/>
            </a:pPr>
            <a:r>
              <a:rPr lang="en-US" sz="2000" b="1" kern="0" spc="-1" dirty="0">
                <a:solidFill>
                  <a:srgbClr val="000000"/>
                </a:solidFill>
                <a:uFill>
                  <a:solidFill>
                    <a:srgbClr val="FFFFFF"/>
                  </a:solidFill>
                </a:uFill>
                <a:latin typeface="Arial"/>
                <a:ea typeface="ＭＳ Ｐゴシック"/>
                <a:cs typeface="Arial"/>
              </a:rPr>
              <a:t>About </a:t>
            </a:r>
            <a:r>
              <a:rPr lang="en-US" sz="2800" b="1" kern="0" spc="-1" dirty="0">
                <a:solidFill>
                  <a:srgbClr val="000000"/>
                </a:solidFill>
                <a:uFill>
                  <a:solidFill>
                    <a:srgbClr val="FFFFFF"/>
                  </a:solidFill>
                </a:uFill>
                <a:latin typeface="Arial"/>
                <a:ea typeface="ＭＳ Ｐゴシック"/>
                <a:cs typeface="Arial"/>
              </a:rPr>
              <a:t>6,000</a:t>
            </a:r>
            <a:r>
              <a:rPr lang="en-US" b="1" kern="0" spc="-1" dirty="0">
                <a:solidFill>
                  <a:srgbClr val="000000"/>
                </a:solidFill>
                <a:uFill>
                  <a:solidFill>
                    <a:srgbClr val="FFFFFF"/>
                  </a:solidFill>
                </a:uFill>
                <a:latin typeface="Arial"/>
                <a:ea typeface="ＭＳ Ｐゴシック"/>
                <a:cs typeface="Arial"/>
              </a:rPr>
              <a:t> </a:t>
            </a:r>
            <a:r>
              <a:rPr lang="en-US" sz="2000" b="1" kern="0" spc="-1" dirty="0">
                <a:solidFill>
                  <a:srgbClr val="000000"/>
                </a:solidFill>
                <a:uFill>
                  <a:solidFill>
                    <a:srgbClr val="FFFFFF"/>
                  </a:solidFill>
                </a:uFill>
                <a:latin typeface="Arial"/>
                <a:ea typeface="ＭＳ Ｐゴシック"/>
                <a:cs typeface="Arial"/>
              </a:rPr>
              <a:t>Filipinos leave daily to work abroad</a:t>
            </a:r>
          </a:p>
          <a:p>
            <a:pPr defTabSz="914400" eaLnBrk="1" fontAlgn="auto" hangingPunct="1">
              <a:spcBef>
                <a:spcPts val="0"/>
              </a:spcBef>
              <a:spcAft>
                <a:spcPts val="0"/>
              </a:spcAft>
              <a:defRPr/>
            </a:pPr>
            <a:endParaRPr lang="en-US" sz="2000" b="1" kern="0" spc="-1" dirty="0">
              <a:solidFill>
                <a:srgbClr val="000000"/>
              </a:solidFill>
              <a:uFill>
                <a:solidFill>
                  <a:srgbClr val="FFFFFF"/>
                </a:solidFill>
              </a:uFill>
              <a:latin typeface="Arial"/>
              <a:ea typeface="ＭＳ Ｐゴシック"/>
              <a:cs typeface="Arial"/>
            </a:endParaRPr>
          </a:p>
          <a:p>
            <a:pPr marL="342900" indent="-342900" defTabSz="914400" eaLnBrk="1" fontAlgn="auto" hangingPunct="1">
              <a:spcBef>
                <a:spcPts val="0"/>
              </a:spcBef>
              <a:spcAft>
                <a:spcPts val="0"/>
              </a:spcAft>
              <a:buSzPct val="108000"/>
              <a:buFont typeface="Arial" panose="020B0604020202020204" pitchFamily="34" charset="0"/>
              <a:buChar char="•"/>
              <a:defRPr/>
            </a:pPr>
            <a:r>
              <a:rPr lang="en-US" sz="2400" b="1" kern="0" spc="-1" dirty="0">
                <a:solidFill>
                  <a:srgbClr val="000000"/>
                </a:solidFill>
                <a:uFill>
                  <a:solidFill>
                    <a:srgbClr val="FFFFFF"/>
                  </a:solidFill>
                </a:uFill>
                <a:latin typeface="Arial"/>
                <a:ea typeface="ＭＳ Ｐゴシック"/>
                <a:cs typeface="Arial"/>
              </a:rPr>
              <a:t>Increasing jobs-skills mismatch crisis </a:t>
            </a:r>
            <a:r>
              <a:rPr lang="en-US" sz="2000" b="1" kern="0" spc="-1" dirty="0">
                <a:solidFill>
                  <a:srgbClr val="000000"/>
                </a:solidFill>
                <a:uFill>
                  <a:solidFill>
                    <a:srgbClr val="FFFFFF"/>
                  </a:solidFill>
                </a:uFill>
                <a:latin typeface="Arial"/>
                <a:ea typeface="ＭＳ Ｐゴシック"/>
                <a:cs typeface="Arial"/>
              </a:rPr>
              <a:t>that confronts the new graduates every year</a:t>
            </a:r>
            <a:endParaRPr lang="en-US" sz="2400" b="1" kern="0" spc="-1" dirty="0">
              <a:solidFill>
                <a:srgbClr val="000000"/>
              </a:solidFill>
              <a:uFill>
                <a:solidFill>
                  <a:srgbClr val="FFFFFF"/>
                </a:solidFill>
              </a:uFill>
              <a:latin typeface="Arial"/>
              <a:ea typeface="ＭＳ Ｐゴシック"/>
              <a:cs typeface="Arial"/>
            </a:endParaRPr>
          </a:p>
        </p:txBody>
      </p:sp>
    </p:spTree>
    <p:extLst>
      <p:ext uri="{BB962C8B-B14F-4D97-AF65-F5344CB8AC3E}">
        <p14:creationId xmlns:p14="http://schemas.microsoft.com/office/powerpoint/2010/main" val="327071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1" y="-128027"/>
            <a:ext cx="10396882" cy="1151965"/>
          </a:xfrm>
        </p:spPr>
        <p:txBody>
          <a:bodyPr>
            <a:normAutofit/>
          </a:bodyPr>
          <a:lstStyle/>
          <a:p>
            <a:pPr algn="ctr"/>
            <a:r>
              <a:rPr lang="en-US" dirty="0"/>
              <a:t>LOW WAGES</a:t>
            </a:r>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b="63753"/>
          <a:stretch>
            <a:fillRect/>
          </a:stretch>
        </p:blipFill>
        <p:spPr bwMode="auto">
          <a:xfrm>
            <a:off x="704849" y="3305797"/>
            <a:ext cx="4748545"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p:nvPicPr>
        <p:blipFill>
          <a:blip r:embed="rId2">
            <a:extLst>
              <a:ext uri="{28A0092B-C50C-407E-A947-70E740481C1C}">
                <a14:useLocalDpi xmlns:a14="http://schemas.microsoft.com/office/drawing/2010/main" val="0"/>
              </a:ext>
            </a:extLst>
          </a:blip>
          <a:srcRect t="36349" b="29248"/>
          <a:stretch>
            <a:fillRect/>
          </a:stretch>
        </p:blipFill>
        <p:spPr bwMode="auto">
          <a:xfrm>
            <a:off x="6257925" y="784225"/>
            <a:ext cx="4843808" cy="280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p:cNvPicPr>
            <a:picLocks noChangeAspect="1"/>
          </p:cNvPicPr>
          <p:nvPr/>
        </p:nvPicPr>
        <p:blipFill>
          <a:blip r:embed="rId2">
            <a:extLst>
              <a:ext uri="{28A0092B-C50C-407E-A947-70E740481C1C}">
                <a14:useLocalDpi xmlns:a14="http://schemas.microsoft.com/office/drawing/2010/main" val="0"/>
              </a:ext>
            </a:extLst>
          </a:blip>
          <a:srcRect t="69949" b="4851"/>
          <a:stretch>
            <a:fillRect/>
          </a:stretch>
        </p:blipFill>
        <p:spPr bwMode="auto">
          <a:xfrm>
            <a:off x="6257926" y="3592159"/>
            <a:ext cx="4843808" cy="238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49" y="784226"/>
            <a:ext cx="4748545" cy="2492996"/>
          </a:xfrm>
          <a:prstGeom prst="rect">
            <a:avLst/>
          </a:prstGeom>
        </p:spPr>
      </p:pic>
    </p:spTree>
    <p:extLst>
      <p:ext uri="{BB962C8B-B14F-4D97-AF65-F5344CB8AC3E}">
        <p14:creationId xmlns:p14="http://schemas.microsoft.com/office/powerpoint/2010/main" val="314542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5250"/>
            <a:ext cx="10396882" cy="1151965"/>
          </a:xfrm>
        </p:spPr>
        <p:txBody>
          <a:bodyPr/>
          <a:lstStyle/>
          <a:p>
            <a:r>
              <a:rPr lang="en-US" dirty="0"/>
              <a:t>The paradox:</a:t>
            </a:r>
          </a:p>
        </p:txBody>
      </p:sp>
      <p:sp>
        <p:nvSpPr>
          <p:cNvPr id="3" name="Content Placeholder 2"/>
          <p:cNvSpPr>
            <a:spLocks noGrp="1"/>
          </p:cNvSpPr>
          <p:nvPr>
            <p:ph sz="quarter" idx="13"/>
          </p:nvPr>
        </p:nvSpPr>
        <p:spPr>
          <a:xfrm>
            <a:off x="819150" y="1377596"/>
            <a:ext cx="10394707" cy="3311189"/>
          </a:xfrm>
        </p:spPr>
        <p:txBody>
          <a:bodyPr>
            <a:normAutofit/>
          </a:bodyPr>
          <a:lstStyle/>
          <a:p>
            <a:pPr marL="0" indent="0" algn="ctr">
              <a:buNone/>
            </a:pPr>
            <a:r>
              <a:rPr lang="en-US" sz="5400" b="1" dirty="0">
                <a:latin typeface="Baskerville Old Face" panose="02020602080505020303" pitchFamily="18" charset="0"/>
              </a:rPr>
              <a:t>Labor creates wealth but the laborers remain in poverty</a:t>
            </a:r>
          </a:p>
        </p:txBody>
      </p:sp>
    </p:spTree>
    <p:extLst>
      <p:ext uri="{BB962C8B-B14F-4D97-AF65-F5344CB8AC3E}">
        <p14:creationId xmlns:p14="http://schemas.microsoft.com/office/powerpoint/2010/main" val="230959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glaring realities</a:t>
            </a:r>
          </a:p>
        </p:txBody>
      </p:sp>
    </p:spTree>
    <p:extLst>
      <p:ext uri="{BB962C8B-B14F-4D97-AF65-F5344CB8AC3E}">
        <p14:creationId xmlns:p14="http://schemas.microsoft.com/office/powerpoint/2010/main" val="362217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5250"/>
            <a:ext cx="10396882" cy="1151965"/>
          </a:xfrm>
        </p:spPr>
        <p:txBody>
          <a:bodyPr/>
          <a:lstStyle/>
          <a:p>
            <a:r>
              <a:rPr lang="en-US" dirty="0"/>
              <a:t>The truth:</a:t>
            </a:r>
          </a:p>
        </p:txBody>
      </p:sp>
      <p:sp>
        <p:nvSpPr>
          <p:cNvPr id="3" name="Content Placeholder 2"/>
          <p:cNvSpPr>
            <a:spLocks noGrp="1"/>
          </p:cNvSpPr>
          <p:nvPr>
            <p:ph sz="quarter" idx="13"/>
          </p:nvPr>
        </p:nvSpPr>
        <p:spPr>
          <a:xfrm>
            <a:off x="819150" y="1377596"/>
            <a:ext cx="10394707" cy="3311189"/>
          </a:xfrm>
        </p:spPr>
        <p:txBody>
          <a:bodyPr>
            <a:normAutofit/>
          </a:bodyPr>
          <a:lstStyle/>
          <a:p>
            <a:pPr marL="0" indent="0" algn="ctr">
              <a:buNone/>
            </a:pPr>
            <a:r>
              <a:rPr lang="en-US" sz="5400" b="1" dirty="0">
                <a:latin typeface="Baskerville Old Face" panose="02020602080505020303" pitchFamily="18" charset="0"/>
              </a:rPr>
              <a:t>power lies on labor, not on capital</a:t>
            </a:r>
          </a:p>
        </p:txBody>
      </p:sp>
    </p:spTree>
    <p:extLst>
      <p:ext uri="{BB962C8B-B14F-4D97-AF65-F5344CB8AC3E}">
        <p14:creationId xmlns:p14="http://schemas.microsoft.com/office/powerpoint/2010/main" val="11814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1" y="-128027"/>
            <a:ext cx="10396882" cy="1151965"/>
          </a:xfrm>
        </p:spPr>
        <p:txBody>
          <a:bodyPr>
            <a:normAutofit/>
          </a:bodyPr>
          <a:lstStyle/>
          <a:p>
            <a:pPr algn="ctr"/>
            <a:r>
              <a:rPr lang="en-US" dirty="0"/>
              <a:t>Cooperative is the answer !</a:t>
            </a:r>
          </a:p>
        </p:txBody>
      </p:sp>
      <p:sp>
        <p:nvSpPr>
          <p:cNvPr id="9" name="Subtitle 3"/>
          <p:cNvSpPr txBox="1">
            <a:spLocks/>
          </p:cNvSpPr>
          <p:nvPr/>
        </p:nvSpPr>
        <p:spPr bwMode="auto">
          <a:xfrm>
            <a:off x="6200775" y="1508601"/>
            <a:ext cx="4643783" cy="261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4000" dirty="0"/>
              <a:t>DNA of Cooperatives:</a:t>
            </a:r>
          </a:p>
          <a:p>
            <a:pPr>
              <a:defRPr/>
            </a:pPr>
            <a:r>
              <a:rPr lang="en-US" dirty="0"/>
              <a:t>Members-owned</a:t>
            </a:r>
          </a:p>
          <a:p>
            <a:pPr>
              <a:defRPr/>
            </a:pPr>
            <a:r>
              <a:rPr lang="en-US" dirty="0"/>
              <a:t>Value-based</a:t>
            </a:r>
          </a:p>
          <a:p>
            <a:pPr>
              <a:defRPr/>
            </a:pPr>
            <a:r>
              <a:rPr lang="en-US" dirty="0"/>
              <a:t>Sustainable</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1" y="1154430"/>
            <a:ext cx="4825688"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4906060"/>
            <a:ext cx="11668124" cy="584775"/>
          </a:xfrm>
          <a:prstGeom prst="rect">
            <a:avLst/>
          </a:prstGeom>
        </p:spPr>
        <p:txBody>
          <a:bodyPr wrap="square">
            <a:spAutoFit/>
          </a:bodyPr>
          <a:lstStyle/>
          <a:p>
            <a:pPr algn="ctr"/>
            <a:r>
              <a:rPr lang="en-US" altLang="en-US" sz="3200" i="1" u="sng" dirty="0">
                <a:solidFill>
                  <a:srgbClr val="00682F"/>
                </a:solidFill>
              </a:rPr>
              <a:t>“A Tool of Empowering the poor and the vulnerable to reduce poverty”</a:t>
            </a:r>
          </a:p>
        </p:txBody>
      </p:sp>
    </p:spTree>
    <p:extLst>
      <p:ext uri="{BB962C8B-B14F-4D97-AF65-F5344CB8AC3E}">
        <p14:creationId xmlns:p14="http://schemas.microsoft.com/office/powerpoint/2010/main" val="214015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1" y="-128027"/>
            <a:ext cx="10396882" cy="1151965"/>
          </a:xfrm>
        </p:spPr>
        <p:txBody>
          <a:bodyPr>
            <a:normAutofit/>
          </a:bodyPr>
          <a:lstStyle/>
          <a:p>
            <a:pPr algn="ctr"/>
            <a:r>
              <a:rPr lang="en-US" dirty="0"/>
              <a:t>Cooperative is the answer !</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1" y="1154430"/>
            <a:ext cx="4825688"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3"/>
          <p:cNvSpPr txBox="1">
            <a:spLocks/>
          </p:cNvSpPr>
          <p:nvPr/>
        </p:nvSpPr>
        <p:spPr>
          <a:xfrm>
            <a:off x="5696874" y="831592"/>
            <a:ext cx="6016705" cy="3276600"/>
          </a:xfrm>
          <a:prstGeom prst="rect">
            <a:avLst/>
          </a:prstGeom>
        </p:spPr>
        <p:txBody>
          <a:bodyPr rtlCol="0">
            <a:no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fontAlgn="auto">
              <a:spcAft>
                <a:spcPts val="0"/>
              </a:spcAft>
              <a:buFont typeface="Wingdings" pitchFamily="2" charset="2"/>
              <a:buChar char="q"/>
              <a:defRPr/>
            </a:pPr>
            <a:r>
              <a:rPr lang="en-PH" b="1" dirty="0">
                <a:effectLst>
                  <a:outerShdw blurRad="38100" dist="38100" dir="2700000" algn="tl">
                    <a:srgbClr val="000000">
                      <a:alpha val="43137"/>
                    </a:srgbClr>
                  </a:outerShdw>
                </a:effectLst>
                <a:latin typeface="Arial"/>
                <a:cs typeface="Arial"/>
              </a:rPr>
              <a:t>Coalition of the poor to collectively have access and control over their resources</a:t>
            </a:r>
          </a:p>
          <a:p>
            <a:pPr marL="457200" indent="-457200" defTabSz="914400" fontAlgn="auto">
              <a:spcAft>
                <a:spcPts val="0"/>
              </a:spcAft>
              <a:buFont typeface="Wingdings" pitchFamily="2" charset="2"/>
              <a:buChar char="q"/>
              <a:defRPr/>
            </a:pPr>
            <a:r>
              <a:rPr lang="en-PH" b="1" dirty="0">
                <a:effectLst>
                  <a:outerShdw blurRad="38100" dist="38100" dir="2700000" algn="tl">
                    <a:srgbClr val="000000">
                      <a:alpha val="43137"/>
                    </a:srgbClr>
                  </a:outerShdw>
                </a:effectLst>
                <a:latin typeface="Arial"/>
                <a:cs typeface="Arial"/>
              </a:rPr>
              <a:t>A vehicle of empowerment to democratize wealth and power and therefore lessen economic and social disparities</a:t>
            </a:r>
          </a:p>
          <a:p>
            <a:pPr marL="457200" indent="-457200" defTabSz="914400" fontAlgn="auto">
              <a:spcAft>
                <a:spcPts val="0"/>
              </a:spcAft>
              <a:buFont typeface="Wingdings" pitchFamily="2" charset="2"/>
              <a:buChar char="q"/>
              <a:defRPr/>
            </a:pPr>
            <a:endParaRPr lang="en-PH" b="1" dirty="0">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67823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Empowering the </a:t>
            </a:r>
            <a:r>
              <a:rPr lang="en-US" dirty="0" err="1"/>
              <a:t>filipino</a:t>
            </a:r>
            <a:r>
              <a:rPr lang="en-US" dirty="0"/>
              <a:t> consumers:</a:t>
            </a:r>
          </a:p>
        </p:txBody>
      </p:sp>
      <p:sp>
        <p:nvSpPr>
          <p:cNvPr id="3" name="Content Placeholder 2"/>
          <p:cNvSpPr>
            <a:spLocks noGrp="1"/>
          </p:cNvSpPr>
          <p:nvPr>
            <p:ph sz="quarter" idx="13"/>
          </p:nvPr>
        </p:nvSpPr>
        <p:spPr>
          <a:xfrm>
            <a:off x="2221879" y="1949096"/>
            <a:ext cx="7324725" cy="3311189"/>
          </a:xfrm>
        </p:spPr>
        <p:txBody>
          <a:bodyPr>
            <a:normAutofit/>
          </a:bodyPr>
          <a:lstStyle/>
          <a:p>
            <a:r>
              <a:rPr lang="en-US" sz="4000" dirty="0"/>
              <a:t>Eliminate the 5-7 market layers</a:t>
            </a:r>
          </a:p>
          <a:p>
            <a:pPr lvl="1">
              <a:buFont typeface="Wingdings" panose="05000000000000000000" pitchFamily="2" charset="2"/>
              <a:buChar char="ü"/>
            </a:pPr>
            <a:r>
              <a:rPr lang="en-US" sz="3400" dirty="0">
                <a:solidFill>
                  <a:srgbClr val="00B050"/>
                </a:solidFill>
              </a:rPr>
              <a:t>Go</a:t>
            </a:r>
            <a:r>
              <a:rPr lang="en-US" sz="3400" dirty="0"/>
              <a:t> coop mart (bulk buying)</a:t>
            </a:r>
          </a:p>
          <a:p>
            <a:pPr lvl="1">
              <a:buFont typeface="Wingdings" panose="05000000000000000000" pitchFamily="2" charset="2"/>
              <a:buChar char="ü"/>
            </a:pPr>
            <a:r>
              <a:rPr lang="en-US" sz="3400" dirty="0">
                <a:solidFill>
                  <a:srgbClr val="00B050"/>
                </a:solidFill>
              </a:rPr>
              <a:t>Go</a:t>
            </a:r>
            <a:r>
              <a:rPr lang="en-US" sz="3400" dirty="0"/>
              <a:t> Gasoline Station</a:t>
            </a:r>
          </a:p>
          <a:p>
            <a:pPr lvl="1">
              <a:buFont typeface="Wingdings" panose="05000000000000000000" pitchFamily="2" charset="2"/>
              <a:buChar char="ü"/>
            </a:pPr>
            <a:r>
              <a:rPr lang="en-US" sz="3400" dirty="0">
                <a:solidFill>
                  <a:srgbClr val="00B050"/>
                </a:solidFill>
              </a:rPr>
              <a:t>Go</a:t>
            </a:r>
            <a:r>
              <a:rPr lang="en-US" sz="3400" dirty="0"/>
              <a:t> Coop pharmacy</a:t>
            </a:r>
          </a:p>
        </p:txBody>
      </p:sp>
    </p:spTree>
    <p:extLst>
      <p:ext uri="{BB962C8B-B14F-4D97-AF65-F5344CB8AC3E}">
        <p14:creationId xmlns:p14="http://schemas.microsoft.com/office/powerpoint/2010/main" val="276716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044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1" y="247650"/>
            <a:ext cx="10396882" cy="1151965"/>
          </a:xfrm>
        </p:spPr>
        <p:txBody>
          <a:bodyPr>
            <a:normAutofit fontScale="90000"/>
          </a:bodyPr>
          <a:lstStyle/>
          <a:p>
            <a:pPr algn="ctr"/>
            <a:r>
              <a:rPr lang="en-US" dirty="0"/>
              <a:t>cooperatives going transformative for:</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66700" y="1900237"/>
            <a:ext cx="2390775" cy="1914525"/>
          </a:xfrm>
          <a:prstGeom prst="rect">
            <a:avLst/>
          </a:prstGeom>
        </p:spPr>
      </p:pic>
      <p:pic>
        <p:nvPicPr>
          <p:cNvPr id="7" name="Picture 6"/>
          <p:cNvPicPr>
            <a:picLocks noChangeAspect="1"/>
          </p:cNvPicPr>
          <p:nvPr/>
        </p:nvPicPr>
        <p:blipFill>
          <a:blip r:embed="rId3"/>
          <a:stretch>
            <a:fillRect/>
          </a:stretch>
        </p:blipFill>
        <p:spPr>
          <a:xfrm>
            <a:off x="3150567" y="1588293"/>
            <a:ext cx="2076450" cy="2433340"/>
          </a:xfrm>
          <a:prstGeom prst="rect">
            <a:avLst/>
          </a:prstGeom>
        </p:spPr>
      </p:pic>
      <p:pic>
        <p:nvPicPr>
          <p:cNvPr id="9" name="Picture 8"/>
          <p:cNvPicPr>
            <a:picLocks noChangeAspect="1"/>
          </p:cNvPicPr>
          <p:nvPr/>
        </p:nvPicPr>
        <p:blipFill>
          <a:blip r:embed="rId4"/>
          <a:stretch>
            <a:fillRect/>
          </a:stretch>
        </p:blipFill>
        <p:spPr>
          <a:xfrm>
            <a:off x="5720109" y="2019150"/>
            <a:ext cx="2794000" cy="1571625"/>
          </a:xfrm>
          <a:prstGeom prst="rect">
            <a:avLst/>
          </a:prstGeom>
        </p:spPr>
      </p:pic>
      <p:pic>
        <p:nvPicPr>
          <p:cNvPr id="11" name="Picture 10"/>
          <p:cNvPicPr>
            <a:picLocks noChangeAspect="1"/>
          </p:cNvPicPr>
          <p:nvPr/>
        </p:nvPicPr>
        <p:blipFill>
          <a:blip r:embed="rId5">
            <a:clrChange>
              <a:clrFrom>
                <a:srgbClr val="FCFCFC"/>
              </a:clrFrom>
              <a:clrTo>
                <a:srgbClr val="FCFCFC">
                  <a:alpha val="0"/>
                </a:srgbClr>
              </a:clrTo>
            </a:clrChange>
          </a:blip>
          <a:stretch>
            <a:fillRect/>
          </a:stretch>
        </p:blipFill>
        <p:spPr>
          <a:xfrm>
            <a:off x="9209434" y="1535757"/>
            <a:ext cx="2143638" cy="2538412"/>
          </a:xfrm>
          <a:prstGeom prst="rect">
            <a:avLst/>
          </a:prstGeom>
        </p:spPr>
      </p:pic>
      <p:sp>
        <p:nvSpPr>
          <p:cNvPr id="12" name="Rectangle 11"/>
          <p:cNvSpPr/>
          <p:nvPr/>
        </p:nvSpPr>
        <p:spPr>
          <a:xfrm>
            <a:off x="390318" y="3881735"/>
            <a:ext cx="2143537"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19050" dir="2700000" algn="tl" rotWithShape="0">
                    <a:schemeClr val="dk1">
                      <a:alpha val="40000"/>
                    </a:schemeClr>
                  </a:outerShdw>
                </a:effectLst>
              </a:rPr>
              <a:t>People</a:t>
            </a:r>
          </a:p>
        </p:txBody>
      </p:sp>
      <p:sp>
        <p:nvSpPr>
          <p:cNvPr id="13" name="Rectangle 12"/>
          <p:cNvSpPr/>
          <p:nvPr/>
        </p:nvSpPr>
        <p:spPr>
          <a:xfrm>
            <a:off x="3150567" y="3881735"/>
            <a:ext cx="199926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19050" dir="2700000" algn="tl" rotWithShape="0">
                    <a:schemeClr val="dk1">
                      <a:alpha val="40000"/>
                    </a:schemeClr>
                  </a:outerShdw>
                </a:effectLst>
              </a:rPr>
              <a:t>Planet</a:t>
            </a:r>
          </a:p>
        </p:txBody>
      </p:sp>
      <p:sp>
        <p:nvSpPr>
          <p:cNvPr id="14" name="Rectangle 13"/>
          <p:cNvSpPr/>
          <p:nvPr/>
        </p:nvSpPr>
        <p:spPr>
          <a:xfrm>
            <a:off x="5543088" y="3881735"/>
            <a:ext cx="314804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19050" dir="2700000" algn="tl" rotWithShape="0">
                    <a:schemeClr val="dk1">
                      <a:alpha val="40000"/>
                    </a:schemeClr>
                  </a:outerShdw>
                </a:effectLst>
              </a:rPr>
              <a:t>Prosperity</a:t>
            </a:r>
          </a:p>
        </p:txBody>
      </p:sp>
      <p:sp>
        <p:nvSpPr>
          <p:cNvPr id="15" name="Rectangle 14"/>
          <p:cNvSpPr/>
          <p:nvPr/>
        </p:nvSpPr>
        <p:spPr>
          <a:xfrm>
            <a:off x="9149613" y="3881735"/>
            <a:ext cx="1843774"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19050" dir="2700000" algn="tl" rotWithShape="0">
                    <a:schemeClr val="dk1">
                      <a:alpha val="40000"/>
                    </a:schemeClr>
                  </a:outerShdw>
                </a:effectLst>
              </a:rPr>
              <a:t>PEACE</a:t>
            </a:r>
            <a:endParaRPr lang="en-US" sz="5400" b="0" cap="none" spc="0" dirty="0">
              <a:ln w="0"/>
              <a:solidFill>
                <a:schemeClr val="accent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5053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396882" cy="1151965"/>
          </a:xfrm>
        </p:spPr>
        <p:txBody>
          <a:bodyPr/>
          <a:lstStyle/>
          <a:p>
            <a:pPr algn="ctr"/>
            <a:r>
              <a:rPr lang="en-US" dirty="0"/>
              <a:t>Constitutional provision</a:t>
            </a:r>
          </a:p>
        </p:txBody>
      </p:sp>
      <p:sp>
        <p:nvSpPr>
          <p:cNvPr id="4" name="TextBox 3"/>
          <p:cNvSpPr txBox="1"/>
          <p:nvPr/>
        </p:nvSpPr>
        <p:spPr>
          <a:xfrm>
            <a:off x="1630363" y="1420813"/>
            <a:ext cx="8713787" cy="3538537"/>
          </a:xfrm>
          <a:prstGeom prst="rect">
            <a:avLst/>
          </a:prstGeom>
          <a:noFill/>
        </p:spPr>
        <p:txBody>
          <a:bodyPr wrap="square">
            <a:spAutoFit/>
          </a:bodyPr>
          <a:lstStyle/>
          <a:p>
            <a:pPr eaLnBrk="1" fontAlgn="auto" hangingPunct="1">
              <a:spcBef>
                <a:spcPts val="0"/>
              </a:spcBef>
              <a:spcAft>
                <a:spcPts val="0"/>
              </a:spcAft>
              <a:defRPr/>
            </a:pPr>
            <a:r>
              <a:rPr lang="en-US" sz="3200" b="1" dirty="0">
                <a:latin typeface="Arial Rounded MT Bold" panose="020F0704030504030204" pitchFamily="34" charset="0"/>
              </a:rPr>
              <a:t>The </a:t>
            </a:r>
            <a:r>
              <a:rPr lang="en-US" sz="3200" b="1" dirty="0">
                <a:solidFill>
                  <a:schemeClr val="accent1"/>
                </a:solidFill>
                <a:latin typeface="Arial Rounded MT Bold" panose="020F0704030504030204" pitchFamily="34" charset="0"/>
              </a:rPr>
              <a:t>1987 Constitution </a:t>
            </a:r>
            <a:r>
              <a:rPr lang="en-US" sz="3200" b="1" dirty="0">
                <a:latin typeface="Arial Rounded MT Bold" panose="020F0704030504030204" pitchFamily="34" charset="0"/>
              </a:rPr>
              <a:t>of the Philippines contain provision recognizing cooperatives as legal personalities with economic and social functions and mandating the creation of an agency to promote their viability and growth for the good of the nation.</a:t>
            </a:r>
          </a:p>
        </p:txBody>
      </p:sp>
    </p:spTree>
    <p:extLst>
      <p:ext uri="{BB962C8B-B14F-4D97-AF65-F5344CB8AC3E}">
        <p14:creationId xmlns:p14="http://schemas.microsoft.com/office/powerpoint/2010/main" val="178666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396882" cy="1151965"/>
          </a:xfrm>
        </p:spPr>
        <p:txBody>
          <a:bodyPr/>
          <a:lstStyle/>
          <a:p>
            <a:pPr algn="ctr"/>
            <a:r>
              <a:rPr lang="en-US" dirty="0"/>
              <a:t>Legal basis for existence of </a:t>
            </a:r>
            <a:r>
              <a:rPr lang="en-US" dirty="0" err="1"/>
              <a:t>cda</a:t>
            </a:r>
            <a:endParaRPr lang="en-US" dirty="0"/>
          </a:p>
        </p:txBody>
      </p:sp>
      <p:pic>
        <p:nvPicPr>
          <p:cNvPr id="19" name="Picture 18"/>
          <p:cNvPicPr>
            <a:picLocks noChangeAspect="1"/>
          </p:cNvPicPr>
          <p:nvPr/>
        </p:nvPicPr>
        <p:blipFill>
          <a:blip r:embed="rId2"/>
          <a:stretch>
            <a:fillRect/>
          </a:stretch>
        </p:blipFill>
        <p:spPr>
          <a:xfrm>
            <a:off x="685800" y="895350"/>
            <a:ext cx="10396882" cy="5610225"/>
          </a:xfrm>
          <a:prstGeom prst="rect">
            <a:avLst/>
          </a:prstGeom>
        </p:spPr>
      </p:pic>
    </p:spTree>
    <p:extLst>
      <p:ext uri="{BB962C8B-B14F-4D97-AF65-F5344CB8AC3E}">
        <p14:creationId xmlns:p14="http://schemas.microsoft.com/office/powerpoint/2010/main" val="354918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396882" cy="1151965"/>
          </a:xfrm>
        </p:spPr>
        <p:txBody>
          <a:bodyPr/>
          <a:lstStyle/>
          <a:p>
            <a:pPr algn="ctr"/>
            <a:r>
              <a:rPr lang="en-US" dirty="0"/>
              <a:t>No. of cooperatives</a:t>
            </a:r>
          </a:p>
        </p:txBody>
      </p:sp>
      <p:sp>
        <p:nvSpPr>
          <p:cNvPr id="4" name="Content Placeholder 2"/>
          <p:cNvSpPr txBox="1">
            <a:spLocks/>
          </p:cNvSpPr>
          <p:nvPr/>
        </p:nvSpPr>
        <p:spPr>
          <a:xfrm>
            <a:off x="925513" y="1151965"/>
            <a:ext cx="9504362" cy="47529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1" indent="0">
              <a:buNone/>
              <a:defRPr/>
            </a:pPr>
            <a:r>
              <a:rPr lang="en-PH"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26,600 cooperatives with members coming from all walks of life where </a:t>
            </a:r>
          </a:p>
          <a:p>
            <a:pPr lvl="1" eaLnBrk="1" hangingPunct="1">
              <a:defRPr/>
            </a:pPr>
            <a:r>
              <a:rPr lang="en-PH" altLang="en-US" sz="3600" b="1" dirty="0">
                <a:solidFill>
                  <a:srgbClr val="C00000"/>
                </a:solidFill>
                <a:latin typeface="Arial" panose="020B0604020202020204" pitchFamily="34" charset="0"/>
                <a:cs typeface="Arial" panose="020B0604020202020204" pitchFamily="34" charset="0"/>
              </a:rPr>
              <a:t>82.2% are micro </a:t>
            </a:r>
          </a:p>
          <a:p>
            <a:pPr lvl="1" eaLnBrk="1" hangingPunct="1">
              <a:defRPr/>
            </a:pPr>
            <a:r>
              <a:rPr lang="en-PH" altLang="en-US" sz="3600" b="1" dirty="0">
                <a:solidFill>
                  <a:srgbClr val="C00000"/>
                </a:solidFill>
                <a:latin typeface="Arial" panose="020B0604020202020204" pitchFamily="34" charset="0"/>
                <a:cs typeface="Arial" panose="020B0604020202020204" pitchFamily="34" charset="0"/>
              </a:rPr>
              <a:t>10.5% are small</a:t>
            </a:r>
          </a:p>
          <a:p>
            <a:pPr marL="400050" lvl="1" indent="0" eaLnBrk="1" hangingPunct="1">
              <a:buFontTx/>
              <a:buNone/>
              <a:defRPr/>
            </a:pPr>
            <a:r>
              <a:rPr lang="en-PH"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belonging to the vulnerable sectors needing government development intervention such as technical, financial and institutional building supports to form viable business enterprise and build a competent governance.</a:t>
            </a:r>
          </a:p>
        </p:txBody>
      </p:sp>
    </p:spTree>
    <p:extLst>
      <p:ext uri="{BB962C8B-B14F-4D97-AF65-F5344CB8AC3E}">
        <p14:creationId xmlns:p14="http://schemas.microsoft.com/office/powerpoint/2010/main" val="217998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27" y="0"/>
            <a:ext cx="10396882" cy="1158140"/>
          </a:xfrm>
        </p:spPr>
        <p:txBody>
          <a:bodyPr/>
          <a:lstStyle/>
          <a:p>
            <a:pPr algn="ctr"/>
            <a:r>
              <a:rPr lang="en-US" dirty="0"/>
              <a:t>Types of cooperatives</a:t>
            </a:r>
          </a:p>
        </p:txBody>
      </p:sp>
      <p:sp>
        <p:nvSpPr>
          <p:cNvPr id="3" name="Content Placeholder 2"/>
          <p:cNvSpPr>
            <a:spLocks noGrp="1"/>
          </p:cNvSpPr>
          <p:nvPr>
            <p:ph sz="quarter" idx="13"/>
          </p:nvPr>
        </p:nvSpPr>
        <p:spPr>
          <a:xfrm>
            <a:off x="552450" y="1158140"/>
            <a:ext cx="5088714" cy="4433035"/>
          </a:xfrm>
        </p:spPr>
        <p:txBody>
          <a:bodyPr>
            <a:normAutofit/>
          </a:bodyPr>
          <a:lstStyle/>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Credit</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Consumer</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Producers</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Marketing</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Multi-Purpose</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Advocacy</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Agrarian Reform</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Cooperative Bank</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Dairy</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Education</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Electric</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Financial Service</a:t>
            </a:r>
          </a:p>
          <a:p>
            <a:pPr marL="914400" lvl="1" indent="-457200" defTabSz="457200">
              <a:lnSpc>
                <a:spcPct val="100000"/>
              </a:lnSpc>
              <a:spcBef>
                <a:spcPct val="0"/>
              </a:spcBef>
              <a:buClrTx/>
              <a:buSzTx/>
              <a:buFont typeface="+mj-lt"/>
              <a:buAutoNum type="arabicPeriod"/>
              <a:defRPr/>
            </a:pPr>
            <a:r>
              <a:rPr lang="en-PH" altLang="en-US" sz="2000" b="1" cap="none" dirty="0">
                <a:solidFill>
                  <a:prstClr val="black"/>
                </a:solidFill>
                <a:latin typeface="Arial" panose="020B0604020202020204" pitchFamily="34" charset="0"/>
                <a:cs typeface="Arial" panose="020B0604020202020204" pitchFamily="34" charset="0"/>
              </a:rPr>
              <a:t>Fishermen</a:t>
            </a:r>
          </a:p>
          <a:p>
            <a:pPr marL="0" indent="0">
              <a:buNone/>
            </a:pPr>
            <a:endParaRPr lang="en-US" sz="2400" dirty="0"/>
          </a:p>
        </p:txBody>
      </p:sp>
      <p:sp>
        <p:nvSpPr>
          <p:cNvPr id="4" name="Content Placeholder 3"/>
          <p:cNvSpPr>
            <a:spLocks noGrp="1"/>
          </p:cNvSpPr>
          <p:nvPr>
            <p:ph sz="quarter" idx="14"/>
          </p:nvPr>
        </p:nvSpPr>
        <p:spPr>
          <a:xfrm>
            <a:off x="5993971" y="1158140"/>
            <a:ext cx="5086538" cy="4433035"/>
          </a:xfrm>
        </p:spPr>
        <p:txBody>
          <a:bodyPr>
            <a:normAutofit/>
          </a:bodyPr>
          <a:lstStyle/>
          <a:p>
            <a:pPr marL="914400" lvl="1" indent="-457200" defTabSz="457200">
              <a:lnSpc>
                <a:spcPct val="100000"/>
              </a:lnSpc>
              <a:spcBef>
                <a:spcPct val="0"/>
              </a:spcBef>
              <a:buClrTx/>
              <a:buSzTx/>
              <a:buFont typeface="+mj-lt"/>
              <a:buAutoNum type="arabicPeriod" startAt="14"/>
              <a:defRPr/>
            </a:pPr>
            <a:r>
              <a:rPr lang="en-PH" altLang="en-US" sz="2000" b="1" cap="none" dirty="0">
                <a:solidFill>
                  <a:prstClr val="black"/>
                </a:solidFill>
                <a:latin typeface="Arial" panose="020B0604020202020204" pitchFamily="34" charset="0"/>
                <a:cs typeface="Arial" panose="020B0604020202020204" pitchFamily="34" charset="0"/>
              </a:rPr>
              <a:t>Health Service</a:t>
            </a:r>
          </a:p>
          <a:p>
            <a:pPr marL="914400" lvl="1" indent="-457200" defTabSz="457200">
              <a:lnSpc>
                <a:spcPct val="100000"/>
              </a:lnSpc>
              <a:spcBef>
                <a:spcPct val="0"/>
              </a:spcBef>
              <a:buClrTx/>
              <a:buSzTx/>
              <a:buFont typeface="+mj-lt"/>
              <a:buAutoNum type="arabicPeriod" startAt="14"/>
              <a:defRPr/>
            </a:pPr>
            <a:r>
              <a:rPr lang="en-PH" altLang="en-US" sz="2000" b="1" cap="none" dirty="0">
                <a:solidFill>
                  <a:prstClr val="black"/>
                </a:solidFill>
                <a:latin typeface="Arial" panose="020B0604020202020204" pitchFamily="34" charset="0"/>
                <a:cs typeface="Arial" panose="020B0604020202020204" pitchFamily="34" charset="0"/>
              </a:rPr>
              <a:t>Housing</a:t>
            </a:r>
          </a:p>
          <a:p>
            <a:pPr marL="914400" lvl="1" indent="-457200" defTabSz="457200">
              <a:lnSpc>
                <a:spcPct val="100000"/>
              </a:lnSpc>
              <a:spcBef>
                <a:spcPct val="0"/>
              </a:spcBef>
              <a:buClrTx/>
              <a:buSzTx/>
              <a:buFont typeface="+mj-lt"/>
              <a:buAutoNum type="arabicPeriod" startAt="14"/>
              <a:defRPr/>
            </a:pPr>
            <a:r>
              <a:rPr lang="en-PH" altLang="en-US" sz="2000" b="1" cap="none" dirty="0">
                <a:solidFill>
                  <a:prstClr val="black"/>
                </a:solidFill>
                <a:latin typeface="Arial" panose="020B0604020202020204" pitchFamily="34" charset="0"/>
                <a:cs typeface="Arial" panose="020B0604020202020204" pitchFamily="34" charset="0"/>
              </a:rPr>
              <a:t>Insurance</a:t>
            </a:r>
          </a:p>
          <a:p>
            <a:pPr marL="914400" lvl="1" indent="-457200" defTabSz="457200">
              <a:lnSpc>
                <a:spcPct val="100000"/>
              </a:lnSpc>
              <a:spcBef>
                <a:spcPct val="0"/>
              </a:spcBef>
              <a:buClrTx/>
              <a:buSzTx/>
              <a:buFont typeface="+mj-lt"/>
              <a:buAutoNum type="arabicPeriod" startAt="17"/>
              <a:defRPr/>
            </a:pPr>
            <a:r>
              <a:rPr lang="en-PH" altLang="en-US" sz="2000" b="1" cap="none" dirty="0">
                <a:solidFill>
                  <a:prstClr val="black"/>
                </a:solidFill>
                <a:latin typeface="Arial" panose="020B0604020202020204" pitchFamily="34" charset="0"/>
                <a:cs typeface="Arial" panose="020B0604020202020204" pitchFamily="34" charset="0"/>
              </a:rPr>
              <a:t>Transport</a:t>
            </a:r>
          </a:p>
          <a:p>
            <a:pPr marL="914400" lvl="1" indent="-457200" defTabSz="457200">
              <a:lnSpc>
                <a:spcPct val="100000"/>
              </a:lnSpc>
              <a:spcBef>
                <a:spcPct val="0"/>
              </a:spcBef>
              <a:buClrTx/>
              <a:buSzTx/>
              <a:buFont typeface="+mj-lt"/>
              <a:buAutoNum type="arabicPeriod" startAt="17"/>
              <a:defRPr/>
            </a:pPr>
            <a:r>
              <a:rPr lang="en-PH" altLang="en-US" sz="2000" b="1" cap="none" dirty="0">
                <a:solidFill>
                  <a:prstClr val="black"/>
                </a:solidFill>
                <a:latin typeface="Arial" panose="020B0604020202020204" pitchFamily="34" charset="0"/>
                <a:cs typeface="Arial" panose="020B0604020202020204" pitchFamily="34" charset="0"/>
              </a:rPr>
              <a:t>Small scale mining</a:t>
            </a:r>
          </a:p>
          <a:p>
            <a:pPr marL="914400" lvl="1" indent="-457200" defTabSz="457200">
              <a:lnSpc>
                <a:spcPct val="100000"/>
              </a:lnSpc>
              <a:spcBef>
                <a:spcPct val="0"/>
              </a:spcBef>
              <a:buClrTx/>
              <a:buSzTx/>
              <a:buFont typeface="+mj-lt"/>
              <a:buAutoNum type="arabicPeriod" startAt="17"/>
              <a:defRPr/>
            </a:pPr>
            <a:r>
              <a:rPr lang="en-PH" altLang="en-US" sz="2000" b="1" cap="none" dirty="0">
                <a:solidFill>
                  <a:prstClr val="black"/>
                </a:solidFill>
                <a:latin typeface="Arial" panose="020B0604020202020204" pitchFamily="34" charset="0"/>
                <a:cs typeface="Arial" panose="020B0604020202020204" pitchFamily="34" charset="0"/>
              </a:rPr>
              <a:t>Water Service</a:t>
            </a:r>
          </a:p>
          <a:p>
            <a:pPr marL="914400" lvl="1" indent="-457200" defTabSz="457200">
              <a:lnSpc>
                <a:spcPct val="100000"/>
              </a:lnSpc>
              <a:spcBef>
                <a:spcPct val="0"/>
              </a:spcBef>
              <a:buClrTx/>
              <a:buSzTx/>
              <a:buFont typeface="+mj-lt"/>
              <a:buAutoNum type="arabicPeriod" startAt="17"/>
              <a:defRPr/>
            </a:pPr>
            <a:r>
              <a:rPr lang="en-PH" altLang="en-US" sz="2000" b="1" cap="none" dirty="0">
                <a:latin typeface="Arial" panose="020B0604020202020204" pitchFamily="34" charset="0"/>
                <a:cs typeface="Arial" panose="020B0604020202020204" pitchFamily="34" charset="0"/>
              </a:rPr>
              <a:t>Workers / Labor Service</a:t>
            </a:r>
          </a:p>
          <a:p>
            <a:pPr marL="914400" lvl="1" indent="-457200" defTabSz="457200">
              <a:lnSpc>
                <a:spcPct val="100000"/>
              </a:lnSpc>
              <a:spcBef>
                <a:spcPct val="0"/>
              </a:spcBef>
              <a:buClrTx/>
              <a:buSzTx/>
              <a:buFont typeface="+mj-lt"/>
              <a:buAutoNum type="arabicPeriod" startAt="17"/>
              <a:defRPr/>
            </a:pPr>
            <a:r>
              <a:rPr lang="en-PH" altLang="en-US" sz="2000" b="1" cap="none" dirty="0">
                <a:solidFill>
                  <a:prstClr val="black"/>
                </a:solidFill>
                <a:latin typeface="Arial" panose="020B0604020202020204" pitchFamily="34" charset="0"/>
                <a:cs typeface="Arial" panose="020B0604020202020204" pitchFamily="34" charset="0"/>
              </a:rPr>
              <a:t>Senior Citizen</a:t>
            </a:r>
          </a:p>
          <a:p>
            <a:pPr marL="914400" lvl="1" indent="-457200" defTabSz="457200">
              <a:lnSpc>
                <a:spcPct val="100000"/>
              </a:lnSpc>
              <a:spcBef>
                <a:spcPct val="0"/>
              </a:spcBef>
              <a:buClrTx/>
              <a:buSzTx/>
              <a:buFont typeface="+mj-lt"/>
              <a:buAutoNum type="arabicPeriod" startAt="17"/>
              <a:defRPr/>
            </a:pPr>
            <a:r>
              <a:rPr lang="en-PH" altLang="en-US" sz="2000" b="1" cap="none" dirty="0">
                <a:solidFill>
                  <a:prstClr val="black"/>
                </a:solidFill>
                <a:latin typeface="Arial" panose="020B0604020202020204" pitchFamily="34" charset="0"/>
                <a:cs typeface="Arial" panose="020B0604020202020204" pitchFamily="34" charset="0"/>
              </a:rPr>
              <a:t>Persons with Disability</a:t>
            </a:r>
          </a:p>
          <a:p>
            <a:pPr marL="914400" lvl="1" indent="-457200" defTabSz="457200">
              <a:lnSpc>
                <a:spcPct val="100000"/>
              </a:lnSpc>
              <a:spcBef>
                <a:spcPct val="0"/>
              </a:spcBef>
              <a:buClrTx/>
              <a:buSzTx/>
              <a:buFont typeface="+mj-lt"/>
              <a:buAutoNum type="arabicPeriod" startAt="17"/>
              <a:defRPr/>
            </a:pPr>
            <a:r>
              <a:rPr lang="en-PH" altLang="en-US" sz="2000" b="1" cap="none" dirty="0">
                <a:solidFill>
                  <a:prstClr val="black"/>
                </a:solidFill>
                <a:latin typeface="Arial" panose="020B0604020202020204" pitchFamily="34" charset="0"/>
                <a:cs typeface="Arial" panose="020B0604020202020204" pitchFamily="34" charset="0"/>
              </a:rPr>
              <a:t>Reformed MNLF and combatants</a:t>
            </a:r>
          </a:p>
          <a:p>
            <a:pPr marL="914400" lvl="1" indent="-457200" defTabSz="457200">
              <a:lnSpc>
                <a:spcPct val="100000"/>
              </a:lnSpc>
              <a:spcBef>
                <a:spcPct val="0"/>
              </a:spcBef>
              <a:buClrTx/>
              <a:buSzTx/>
              <a:buFont typeface="+mj-lt"/>
              <a:buAutoNum type="arabicPeriod" startAt="17"/>
              <a:defRPr/>
            </a:pPr>
            <a:r>
              <a:rPr lang="en-PH" altLang="en-US" sz="2000" b="1" cap="none" dirty="0">
                <a:solidFill>
                  <a:prstClr val="black"/>
                </a:solidFill>
                <a:latin typeface="Arial" panose="020B0604020202020204" pitchFamily="34" charset="0"/>
                <a:cs typeface="Arial" panose="020B0604020202020204" pitchFamily="34" charset="0"/>
              </a:rPr>
              <a:t>Indigenous peoples</a:t>
            </a:r>
          </a:p>
          <a:p>
            <a:pPr marL="914400" lvl="1" indent="-457200" defTabSz="457200">
              <a:lnSpc>
                <a:spcPct val="100000"/>
              </a:lnSpc>
              <a:spcBef>
                <a:spcPct val="0"/>
              </a:spcBef>
              <a:buClrTx/>
              <a:buSzTx/>
              <a:buFont typeface="+mj-lt"/>
              <a:buAutoNum type="arabicPeriod" startAt="17"/>
              <a:defRPr/>
            </a:pPr>
            <a:r>
              <a:rPr lang="en-PH" altLang="en-US" sz="2000" b="1" cap="none" dirty="0">
                <a:solidFill>
                  <a:prstClr val="black"/>
                </a:solidFill>
                <a:latin typeface="Arial" panose="020B0604020202020204" pitchFamily="34" charset="0"/>
                <a:cs typeface="Arial" panose="020B0604020202020204" pitchFamily="34" charset="0"/>
              </a:rPr>
              <a:t>Rehabilitated drug victims</a:t>
            </a:r>
          </a:p>
          <a:p>
            <a:pPr marL="0" indent="0">
              <a:buNone/>
            </a:pPr>
            <a:endParaRPr lang="en-US" sz="2400" dirty="0"/>
          </a:p>
        </p:txBody>
      </p:sp>
    </p:spTree>
    <p:extLst>
      <p:ext uri="{BB962C8B-B14F-4D97-AF65-F5344CB8AC3E}">
        <p14:creationId xmlns:p14="http://schemas.microsoft.com/office/powerpoint/2010/main" val="421942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428224" y="1455831"/>
            <a:ext cx="10218482" cy="2766528"/>
          </a:xfrm>
        </p:spPr>
        <p:txBody>
          <a:bodyPr>
            <a:normAutofit fontScale="90000"/>
          </a:bodyPr>
          <a:lstStyle/>
          <a:p>
            <a:pPr algn="ctr"/>
            <a:r>
              <a:rPr lang="en-US" sz="8800" dirty="0"/>
              <a:t>Growth at all cost </a:t>
            </a:r>
            <a:r>
              <a:rPr lang="en-US" sz="8800" dirty="0">
                <a:solidFill>
                  <a:schemeClr val="tx1"/>
                </a:solidFill>
              </a:rPr>
              <a:t>versus</a:t>
            </a:r>
            <a:br>
              <a:rPr lang="en-US" sz="8800" dirty="0"/>
            </a:br>
            <a:r>
              <a:rPr lang="en-US" sz="8800" dirty="0">
                <a:solidFill>
                  <a:srgbClr val="00B050"/>
                </a:solidFill>
              </a:rPr>
              <a:t>development paradigm</a:t>
            </a:r>
            <a:endParaRPr lang="en-US" sz="11500" dirty="0"/>
          </a:p>
        </p:txBody>
      </p:sp>
    </p:spTree>
    <p:extLst>
      <p:ext uri="{BB962C8B-B14F-4D97-AF65-F5344CB8AC3E}">
        <p14:creationId xmlns:p14="http://schemas.microsoft.com/office/powerpoint/2010/main" val="377698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5393803" cy="639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6"/>
          <p:cNvSpPr>
            <a:spLocks/>
          </p:cNvSpPr>
          <p:nvPr/>
        </p:nvSpPr>
        <p:spPr bwMode="auto">
          <a:xfrm>
            <a:off x="5393802" y="-1"/>
            <a:ext cx="6342927" cy="3275636"/>
          </a:xfrm>
          <a:prstGeom prst="rect">
            <a:avLst/>
          </a:prstGeom>
          <a:gradFill rotWithShape="1">
            <a:gsLst>
              <a:gs pos="0">
                <a:srgbClr val="C7E29E"/>
              </a:gs>
              <a:gs pos="50000">
                <a:srgbClr val="DBEBC4"/>
              </a:gs>
              <a:gs pos="100000">
                <a:srgbClr val="EDF5E2"/>
              </a:gs>
              <a:gs pos="100000">
                <a:srgbClr val="EDF5E2"/>
              </a:gs>
            </a:gsLst>
            <a:lin ang="8100000" scaled="1"/>
          </a:gradFill>
          <a:ln w="38100">
            <a:solidFill>
              <a:srgbClr val="FFFFFF"/>
            </a:solidFill>
            <a:miter lim="800000"/>
            <a:headEnd/>
            <a:tailEnd/>
          </a:ln>
          <a:effectLst>
            <a:outerShdw dist="20000" dir="5400000" rotWithShape="0">
              <a:srgbClr val="000000">
                <a:alpha val="37999"/>
              </a:srgbClr>
            </a:outerShdw>
          </a:effectLst>
        </p:spPr>
        <p:txBody>
          <a:bodyPr anchor="ctr"/>
          <a:lstStyle>
            <a:lvl1pPr marL="285750" indent="-285750" eaLnBrk="0" hangingPunct="0">
              <a:defRPr>
                <a:solidFill>
                  <a:srgbClr val="000000"/>
                </a:solidFill>
                <a:latin typeface="Calibri" panose="020F0502020204030204" pitchFamily="34" charset="0"/>
                <a:sym typeface="Calibri" panose="020F0502020204030204" pitchFamily="34" charset="0"/>
              </a:defRPr>
            </a:lvl1pPr>
            <a:lvl2pPr eaLnBrk="0" hangingPunct="0">
              <a:defRPr>
                <a:solidFill>
                  <a:srgbClr val="000000"/>
                </a:solidFill>
                <a:latin typeface="Calibri" panose="020F0502020204030204" pitchFamily="34" charset="0"/>
                <a:sym typeface="Calibri" panose="020F0502020204030204" pitchFamily="34" charset="0"/>
              </a:defRPr>
            </a:lvl2pPr>
            <a:lvl3pPr eaLnBrk="0" hangingPunct="0">
              <a:defRPr>
                <a:solidFill>
                  <a:srgbClr val="000000"/>
                </a:solidFill>
                <a:latin typeface="Calibri" panose="020F0502020204030204" pitchFamily="34" charset="0"/>
                <a:sym typeface="Calibri" panose="020F0502020204030204" pitchFamily="34" charset="0"/>
              </a:defRPr>
            </a:lvl3pPr>
            <a:lvl4pPr eaLnBrk="0" hangingPunct="0">
              <a:defRPr>
                <a:solidFill>
                  <a:srgbClr val="000000"/>
                </a:solidFill>
                <a:latin typeface="Calibri" panose="020F0502020204030204" pitchFamily="34" charset="0"/>
                <a:sym typeface="Calibri" panose="020F0502020204030204" pitchFamily="34" charset="0"/>
              </a:defRPr>
            </a:lvl4pPr>
            <a:lvl5pPr eaLnBrk="0" hangingPunct="0">
              <a:defRPr>
                <a:solidFill>
                  <a:srgbClr val="000000"/>
                </a:solidFill>
                <a:latin typeface="Calibri" panose="020F0502020204030204" pitchFamily="34" charset="0"/>
                <a:sym typeface="Calibri" panose="020F0502020204030204" pitchFamily="34" charset="0"/>
              </a:defRPr>
            </a:lvl5pPr>
            <a:lvl6pPr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6pPr>
            <a:lvl7pPr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7pPr>
            <a:lvl8pPr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8pPr>
            <a:lvl9pPr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9pPr>
          </a:lstStyle>
          <a:p>
            <a:pPr eaLnBrk="1" hangingPunct="1">
              <a:buFont typeface="Wingdings" panose="05000000000000000000" pitchFamily="2" charset="2"/>
              <a:buChar char="Ø"/>
            </a:pPr>
            <a:r>
              <a:rPr lang="en-US" altLang="en-US" sz="2800" b="1" dirty="0">
                <a:latin typeface="Gill Sans MT" panose="020B0502020104020203" pitchFamily="34" charset="0"/>
              </a:rPr>
              <a:t> Accelerate the drive to protect the ecological integrity of our environment.  Cooperatives contribute to the protection of the environment for future generations.</a:t>
            </a:r>
            <a:endParaRPr lang="en-US" altLang="en-US" sz="2000" b="1" dirty="0"/>
          </a:p>
        </p:txBody>
      </p:sp>
      <p:sp>
        <p:nvSpPr>
          <p:cNvPr id="12" name="Rectangle 18"/>
          <p:cNvSpPr>
            <a:spLocks/>
          </p:cNvSpPr>
          <p:nvPr/>
        </p:nvSpPr>
        <p:spPr bwMode="auto">
          <a:xfrm>
            <a:off x="5393802" y="3275635"/>
            <a:ext cx="6342927" cy="3116059"/>
          </a:xfrm>
          <a:prstGeom prst="rect">
            <a:avLst/>
          </a:prstGeom>
          <a:gradFill rotWithShape="1">
            <a:gsLst>
              <a:gs pos="0">
                <a:srgbClr val="C7E29E"/>
              </a:gs>
              <a:gs pos="50000">
                <a:srgbClr val="DBEBC4"/>
              </a:gs>
              <a:gs pos="100000">
                <a:srgbClr val="EDF5E2"/>
              </a:gs>
              <a:gs pos="100000">
                <a:srgbClr val="EDF5E2"/>
              </a:gs>
            </a:gsLst>
            <a:lin ang="8100000" scaled="1"/>
          </a:gradFill>
          <a:ln w="38100">
            <a:solidFill>
              <a:srgbClr val="FFFFFF"/>
            </a:solidFill>
            <a:miter lim="800000"/>
            <a:headEnd/>
            <a:tailEnd/>
          </a:ln>
          <a:effectLst>
            <a:outerShdw dist="20000" dir="5400000" rotWithShape="0">
              <a:srgbClr val="000000">
                <a:alpha val="37999"/>
              </a:srgbClr>
            </a:outerShdw>
          </a:effectLst>
        </p:spPr>
        <p:txBody>
          <a:bodyPr anchor="ctr"/>
          <a:lstStyle>
            <a:lvl1pPr marL="285750" indent="-285750" eaLnBrk="0" hangingPunct="0">
              <a:defRPr>
                <a:solidFill>
                  <a:srgbClr val="000000"/>
                </a:solidFill>
                <a:latin typeface="Calibri" panose="020F0502020204030204" pitchFamily="34" charset="0"/>
                <a:sym typeface="Calibri" panose="020F0502020204030204" pitchFamily="34" charset="0"/>
              </a:defRPr>
            </a:lvl1pPr>
            <a:lvl2pPr eaLnBrk="0" hangingPunct="0">
              <a:defRPr>
                <a:solidFill>
                  <a:srgbClr val="000000"/>
                </a:solidFill>
                <a:latin typeface="Calibri" panose="020F0502020204030204" pitchFamily="34" charset="0"/>
                <a:sym typeface="Calibri" panose="020F0502020204030204" pitchFamily="34" charset="0"/>
              </a:defRPr>
            </a:lvl2pPr>
            <a:lvl3pPr eaLnBrk="0" hangingPunct="0">
              <a:defRPr>
                <a:solidFill>
                  <a:srgbClr val="000000"/>
                </a:solidFill>
                <a:latin typeface="Calibri" panose="020F0502020204030204" pitchFamily="34" charset="0"/>
                <a:sym typeface="Calibri" panose="020F0502020204030204" pitchFamily="34" charset="0"/>
              </a:defRPr>
            </a:lvl3pPr>
            <a:lvl4pPr eaLnBrk="0" hangingPunct="0">
              <a:defRPr>
                <a:solidFill>
                  <a:srgbClr val="000000"/>
                </a:solidFill>
                <a:latin typeface="Calibri" panose="020F0502020204030204" pitchFamily="34" charset="0"/>
                <a:sym typeface="Calibri" panose="020F0502020204030204" pitchFamily="34" charset="0"/>
              </a:defRPr>
            </a:lvl4pPr>
            <a:lvl5pPr eaLnBrk="0" hangingPunct="0">
              <a:defRPr>
                <a:solidFill>
                  <a:srgbClr val="000000"/>
                </a:solidFill>
                <a:latin typeface="Calibri" panose="020F0502020204030204" pitchFamily="34" charset="0"/>
                <a:sym typeface="Calibri" panose="020F0502020204030204" pitchFamily="34" charset="0"/>
              </a:defRPr>
            </a:lvl5pPr>
            <a:lvl6pPr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6pPr>
            <a:lvl7pPr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7pPr>
            <a:lvl8pPr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8pPr>
            <a:lvl9pPr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9pPr>
          </a:lstStyle>
          <a:p>
            <a:pPr eaLnBrk="1" hangingPunct="1">
              <a:buFont typeface="Wingdings" panose="05000000000000000000" pitchFamily="2" charset="2"/>
              <a:buChar char="Ø"/>
            </a:pPr>
            <a:r>
              <a:rPr lang="en-US" altLang="en-US" sz="2800" b="1">
                <a:latin typeface="Gill Sans MT" panose="020B0502020104020203" pitchFamily="34" charset="0"/>
              </a:rPr>
              <a:t> Converting to sustainable agriculture and debunking conventional agriculture to ensure that the future generation’s needs are met.</a:t>
            </a:r>
            <a:endParaRPr lang="en-US" altLang="en-US" sz="2000" b="1"/>
          </a:p>
        </p:txBody>
      </p:sp>
    </p:spTree>
    <p:extLst>
      <p:ext uri="{BB962C8B-B14F-4D97-AF65-F5344CB8AC3E}">
        <p14:creationId xmlns:p14="http://schemas.microsoft.com/office/powerpoint/2010/main" val="421054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print"/>
          <a:stretch>
            <a:fillRect/>
          </a:stretch>
        </p:blipFill>
        <p:spPr>
          <a:xfrm>
            <a:off x="0" y="-13510"/>
            <a:ext cx="12192000" cy="6970902"/>
          </a:xfrm>
          <a:prstGeom prst="rect">
            <a:avLst/>
          </a:prstGeom>
        </p:spPr>
      </p:pic>
    </p:spTree>
    <p:extLst>
      <p:ext uri="{BB962C8B-B14F-4D97-AF65-F5344CB8AC3E}">
        <p14:creationId xmlns:p14="http://schemas.microsoft.com/office/powerpoint/2010/main" val="315768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5" name="Picture 2" descr="http://asianfarmers.org/wp-content/uploads/2016/11/15192636_10154570907921421_7895573883762589900_n.jpg"/>
          <p:cNvPicPr>
            <a:picLocks noChangeAspect="1" noChangeArrowheads="1"/>
          </p:cNvPicPr>
          <p:nvPr/>
        </p:nvPicPr>
        <p:blipFill>
          <a:blip r:embed="rId2" cstate="print"/>
          <a:srcRect/>
          <a:stretch>
            <a:fillRect/>
          </a:stretch>
        </p:blipFill>
        <p:spPr bwMode="auto">
          <a:xfrm>
            <a:off x="0" y="-1"/>
            <a:ext cx="11753850" cy="6457951"/>
          </a:xfrm>
          <a:prstGeom prst="rect">
            <a:avLst/>
          </a:prstGeom>
          <a:noFill/>
        </p:spPr>
      </p:pic>
    </p:spTree>
    <p:extLst>
      <p:ext uri="{BB962C8B-B14F-4D97-AF65-F5344CB8AC3E}">
        <p14:creationId xmlns:p14="http://schemas.microsoft.com/office/powerpoint/2010/main" val="292017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88640"/>
            <a:ext cx="11639550" cy="737755"/>
          </a:xfrm>
          <a:prstGeom prst="rect">
            <a:avLst/>
          </a:prstGeom>
        </p:spPr>
        <p:txBody>
          <a:bodyPr>
            <a:normAutofit fontScale="92500" lnSpcReduction="20000"/>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3200" b="1" u="sng" cap="small" dirty="0">
                <a:solidFill>
                  <a:schemeClr val="accent1"/>
                </a:solidFill>
              </a:rPr>
              <a:t>The 6th ACBF Declaration</a:t>
            </a:r>
            <a:br>
              <a:rPr lang="en-US" sz="3200" b="1" u="sng" cap="small" dirty="0">
                <a:solidFill>
                  <a:schemeClr val="accent1"/>
                </a:solidFill>
              </a:rPr>
            </a:br>
            <a:r>
              <a:rPr lang="en-US" sz="2000" b="1" cap="small" dirty="0">
                <a:solidFill>
                  <a:schemeClr val="accent1"/>
                </a:solidFill>
              </a:rPr>
              <a:t>30 November 2016</a:t>
            </a:r>
            <a:endParaRPr lang="en-PH" sz="2800" b="1" dirty="0">
              <a:solidFill>
                <a:schemeClr val="accent1"/>
              </a:solidFill>
            </a:endParaRPr>
          </a:p>
        </p:txBody>
      </p:sp>
      <p:sp>
        <p:nvSpPr>
          <p:cNvPr id="6" name="TextBox 5"/>
          <p:cNvSpPr txBox="1"/>
          <p:nvPr/>
        </p:nvSpPr>
        <p:spPr>
          <a:xfrm>
            <a:off x="179511" y="961143"/>
            <a:ext cx="11564813" cy="4478149"/>
          </a:xfrm>
          <a:prstGeom prst="rect">
            <a:avLst/>
          </a:prstGeom>
          <a:noFill/>
        </p:spPr>
        <p:txBody>
          <a:bodyPr wrap="square" rtlCol="0">
            <a:spAutoFit/>
          </a:bodyPr>
          <a:lstStyle/>
          <a:p>
            <a:pPr marL="1714500" lvl="1" defTabSz="685800" fontAlgn="auto">
              <a:spcBef>
                <a:spcPts val="0"/>
              </a:spcBef>
              <a:spcAft>
                <a:spcPts val="0"/>
              </a:spcAft>
            </a:pPr>
            <a:r>
              <a:rPr lang="en-US" sz="1500" b="1" dirty="0">
                <a:effectLst>
                  <a:outerShdw blurRad="38100" dist="38100" dir="2700000" algn="tl">
                    <a:srgbClr val="000000">
                      <a:alpha val="43137"/>
                    </a:srgbClr>
                  </a:outerShdw>
                </a:effectLst>
                <a:latin typeface="Arial"/>
              </a:rPr>
              <a:t>We</a:t>
            </a:r>
            <a:r>
              <a:rPr lang="en-US" sz="1500" dirty="0">
                <a:effectLst>
                  <a:outerShdw blurRad="38100" dist="38100" dir="2700000" algn="tl">
                    <a:srgbClr val="000000">
                      <a:alpha val="43137"/>
                    </a:srgbClr>
                  </a:outerShdw>
                </a:effectLst>
                <a:latin typeface="Arial"/>
              </a:rPr>
              <a:t>, the representatives of the ASEAN Member States, and with the participation of other countries, cooperatives, farmers and fishers organizations, development organizations, and, civil society organizations, gathered during the 2016 ASEAN Cooperative Business Forum in </a:t>
            </a:r>
            <a:r>
              <a:rPr lang="en-US" sz="1500" dirty="0" err="1">
                <a:effectLst>
                  <a:outerShdw blurRad="38100" dist="38100" dir="2700000" algn="tl">
                    <a:srgbClr val="000000">
                      <a:alpha val="43137"/>
                    </a:srgbClr>
                  </a:outerShdw>
                </a:effectLst>
                <a:latin typeface="Arial"/>
              </a:rPr>
              <a:t>Novotel</a:t>
            </a:r>
            <a:r>
              <a:rPr lang="en-US" sz="1500" dirty="0">
                <a:effectLst>
                  <a:outerShdw blurRad="38100" dist="38100" dir="2700000" algn="tl">
                    <a:srgbClr val="000000">
                      <a:alpha val="43137"/>
                    </a:srgbClr>
                  </a:outerShdw>
                </a:effectLst>
                <a:latin typeface="Arial"/>
              </a:rPr>
              <a:t> Hotel, Quezon City, Philippines;</a:t>
            </a:r>
          </a:p>
          <a:p>
            <a:pPr marL="1714500" lvl="1" defTabSz="685800" fontAlgn="auto">
              <a:spcBef>
                <a:spcPts val="0"/>
              </a:spcBef>
              <a:spcAft>
                <a:spcPts val="0"/>
              </a:spcAft>
            </a:pPr>
            <a:r>
              <a:rPr lang="en-US" sz="1500" dirty="0">
                <a:effectLst>
                  <a:outerShdw blurRad="38100" dist="38100" dir="2700000" algn="tl">
                    <a:srgbClr val="000000">
                      <a:alpha val="43137"/>
                    </a:srgbClr>
                  </a:outerShdw>
                </a:effectLst>
                <a:latin typeface="Arial"/>
              </a:rPr>
              <a:t> </a:t>
            </a:r>
          </a:p>
          <a:p>
            <a:pPr marL="1714500" lvl="1" defTabSz="685800" fontAlgn="auto">
              <a:spcBef>
                <a:spcPts val="0"/>
              </a:spcBef>
              <a:spcAft>
                <a:spcPts val="0"/>
              </a:spcAft>
            </a:pPr>
            <a:r>
              <a:rPr lang="en-US" sz="1500" b="1" dirty="0">
                <a:effectLst>
                  <a:outerShdw blurRad="38100" dist="38100" dir="2700000" algn="tl">
                    <a:srgbClr val="000000">
                      <a:alpha val="43137"/>
                    </a:srgbClr>
                  </a:outerShdw>
                </a:effectLst>
                <a:latin typeface="Arial"/>
              </a:rPr>
              <a:t>Recognizing </a:t>
            </a:r>
            <a:r>
              <a:rPr lang="en-US" sz="1500" dirty="0">
                <a:effectLst>
                  <a:outerShdw blurRad="38100" dist="38100" dir="2700000" algn="tl">
                    <a:srgbClr val="000000">
                      <a:alpha val="43137"/>
                    </a:srgbClr>
                  </a:outerShdw>
                </a:effectLst>
                <a:latin typeface="Arial"/>
              </a:rPr>
              <a:t>that there is remarkable economic growth in the </a:t>
            </a:r>
            <a:r>
              <a:rPr lang="en-US" sz="1500" dirty="0" err="1">
                <a:effectLst>
                  <a:outerShdw blurRad="38100" dist="38100" dir="2700000" algn="tl">
                    <a:srgbClr val="000000">
                      <a:alpha val="43137"/>
                    </a:srgbClr>
                  </a:outerShdw>
                </a:effectLst>
                <a:latin typeface="Arial"/>
              </a:rPr>
              <a:t>Asean</a:t>
            </a:r>
            <a:r>
              <a:rPr lang="en-US" sz="1500" dirty="0">
                <a:effectLst>
                  <a:outerShdw blurRad="38100" dist="38100" dir="2700000" algn="tl">
                    <a:srgbClr val="000000">
                      <a:alpha val="43137"/>
                    </a:srgbClr>
                  </a:outerShdw>
                </a:effectLst>
                <a:latin typeface="Arial"/>
              </a:rPr>
              <a:t> region yet we still witness massive hunger and poverty as indicated by 560 million Asians who are struggling in the vicious cycle of poverty, especially in natural-resource-rich rural areas where majority of the </a:t>
            </a:r>
            <a:r>
              <a:rPr lang="en-US" sz="1500" dirty="0" err="1">
                <a:effectLst>
                  <a:outerShdw blurRad="38100" dist="38100" dir="2700000" algn="tl">
                    <a:srgbClr val="000000">
                      <a:alpha val="43137"/>
                    </a:srgbClr>
                  </a:outerShdw>
                </a:effectLst>
                <a:latin typeface="Arial"/>
              </a:rPr>
              <a:t>Asean</a:t>
            </a:r>
            <a:r>
              <a:rPr lang="en-US" sz="1500" dirty="0">
                <a:effectLst>
                  <a:outerShdw blurRad="38100" dist="38100" dir="2700000" algn="tl">
                    <a:srgbClr val="000000">
                      <a:alpha val="43137"/>
                    </a:srgbClr>
                  </a:outerShdw>
                </a:effectLst>
                <a:latin typeface="Arial"/>
              </a:rPr>
              <a:t> people live;</a:t>
            </a:r>
          </a:p>
          <a:p>
            <a:pPr defTabSz="685800" fontAlgn="auto">
              <a:spcBef>
                <a:spcPts val="0"/>
              </a:spcBef>
              <a:spcAft>
                <a:spcPts val="0"/>
              </a:spcAft>
            </a:pPr>
            <a:r>
              <a:rPr lang="en-US" sz="1500" dirty="0">
                <a:effectLst>
                  <a:outerShdw blurRad="38100" dist="38100" dir="2700000" algn="tl">
                    <a:srgbClr val="000000">
                      <a:alpha val="43137"/>
                    </a:srgbClr>
                  </a:outerShdw>
                </a:effectLst>
                <a:latin typeface="Arial"/>
              </a:rPr>
              <a:t> </a:t>
            </a:r>
          </a:p>
          <a:p>
            <a:pPr defTabSz="685800" fontAlgn="auto">
              <a:spcBef>
                <a:spcPts val="0"/>
              </a:spcBef>
              <a:spcAft>
                <a:spcPts val="0"/>
              </a:spcAft>
            </a:pPr>
            <a:r>
              <a:rPr lang="en-US" sz="1500" b="1" dirty="0">
                <a:effectLst>
                  <a:outerShdw blurRad="38100" dist="38100" dir="2700000" algn="tl">
                    <a:srgbClr val="000000">
                      <a:alpha val="43137"/>
                    </a:srgbClr>
                  </a:outerShdw>
                </a:effectLst>
                <a:latin typeface="Arial"/>
              </a:rPr>
              <a:t>Alarmed</a:t>
            </a:r>
            <a:r>
              <a:rPr lang="en-US" sz="1500" dirty="0">
                <a:effectLst>
                  <a:outerShdw blurRad="38100" dist="38100" dir="2700000" algn="tl">
                    <a:srgbClr val="000000">
                      <a:alpha val="43137"/>
                    </a:srgbClr>
                  </a:outerShdw>
                </a:effectLst>
                <a:latin typeface="Arial"/>
              </a:rPr>
              <a:t> by the growth-centered policies prioritizing profits and </a:t>
            </a:r>
            <a:r>
              <a:rPr lang="en-US" sz="1500" dirty="0" err="1">
                <a:effectLst>
                  <a:outerShdw blurRad="38100" dist="38100" dir="2700000" algn="tl">
                    <a:srgbClr val="000000">
                      <a:alpha val="43137"/>
                    </a:srgbClr>
                  </a:outerShdw>
                </a:effectLst>
                <a:latin typeface="Arial"/>
              </a:rPr>
              <a:t>commodifying</a:t>
            </a:r>
            <a:r>
              <a:rPr lang="en-US" sz="1500" dirty="0">
                <a:effectLst>
                  <a:outerShdw blurRad="38100" dist="38100" dir="2700000" algn="tl">
                    <a:srgbClr val="000000">
                      <a:alpha val="43137"/>
                    </a:srgbClr>
                  </a:outerShdw>
                </a:effectLst>
                <a:latin typeface="Arial"/>
              </a:rPr>
              <a:t> products have led to these increasing gross inequalities in the region as reflected by the global phenomenon where the wealth of only 88 families equal the combined assets of 3.5 billion or half of the world’s population;</a:t>
            </a:r>
          </a:p>
          <a:p>
            <a:pPr defTabSz="685800" fontAlgn="auto">
              <a:spcBef>
                <a:spcPts val="0"/>
              </a:spcBef>
              <a:spcAft>
                <a:spcPts val="0"/>
              </a:spcAft>
            </a:pPr>
            <a:r>
              <a:rPr lang="en-US" sz="1500" dirty="0">
                <a:effectLst>
                  <a:outerShdw blurRad="38100" dist="38100" dir="2700000" algn="tl">
                    <a:srgbClr val="000000">
                      <a:alpha val="43137"/>
                    </a:srgbClr>
                  </a:outerShdw>
                </a:effectLst>
                <a:latin typeface="Arial"/>
              </a:rPr>
              <a:t> </a:t>
            </a:r>
          </a:p>
          <a:p>
            <a:pPr defTabSz="685800" fontAlgn="auto">
              <a:spcBef>
                <a:spcPts val="0"/>
              </a:spcBef>
              <a:spcAft>
                <a:spcPts val="0"/>
              </a:spcAft>
            </a:pPr>
            <a:r>
              <a:rPr lang="en-US" sz="1500" b="1" dirty="0">
                <a:effectLst>
                  <a:outerShdw blurRad="38100" dist="38100" dir="2700000" algn="tl">
                    <a:srgbClr val="000000">
                      <a:alpha val="43137"/>
                    </a:srgbClr>
                  </a:outerShdw>
                </a:effectLst>
                <a:latin typeface="Arial"/>
              </a:rPr>
              <a:t>Concerned</a:t>
            </a:r>
            <a:r>
              <a:rPr lang="en-US" sz="1500" dirty="0">
                <a:effectLst>
                  <a:outerShdw blurRad="38100" dist="38100" dir="2700000" algn="tl">
                    <a:srgbClr val="000000">
                      <a:alpha val="43137"/>
                    </a:srgbClr>
                  </a:outerShdw>
                </a:effectLst>
                <a:latin typeface="Arial"/>
              </a:rPr>
              <a:t> that this gross inequality is intensified by the increasing degradation of the environment due to impact of climate change, and, over exploitation of natural resources such as heavy deforestation, degradation of land, groundwater depletion, massive use of toxic materials such as chemical inputs in agricultural production—which all made it difficult to sustain agricultural growth and tradeoffs in sustainability;</a:t>
            </a:r>
          </a:p>
          <a:p>
            <a:pPr defTabSz="685800" fontAlgn="auto">
              <a:spcBef>
                <a:spcPts val="0"/>
              </a:spcBef>
              <a:spcAft>
                <a:spcPts val="0"/>
              </a:spcAft>
            </a:pPr>
            <a:r>
              <a:rPr lang="en-US" sz="1500" dirty="0">
                <a:effectLst>
                  <a:outerShdw blurRad="38100" dist="38100" dir="2700000" algn="tl">
                    <a:srgbClr val="000000">
                      <a:alpha val="43137"/>
                    </a:srgbClr>
                  </a:outerShdw>
                </a:effectLst>
                <a:latin typeface="Arial"/>
              </a:rPr>
              <a:t> </a:t>
            </a:r>
          </a:p>
          <a:p>
            <a:pPr defTabSz="685800" fontAlgn="auto">
              <a:spcBef>
                <a:spcPts val="0"/>
              </a:spcBef>
              <a:spcAft>
                <a:spcPts val="0"/>
              </a:spcAft>
            </a:pPr>
            <a:r>
              <a:rPr lang="en-US" sz="1500" b="1" dirty="0">
                <a:effectLst>
                  <a:outerShdw blurRad="38100" dist="38100" dir="2700000" algn="tl">
                    <a:srgbClr val="000000">
                      <a:alpha val="43137"/>
                    </a:srgbClr>
                  </a:outerShdw>
                </a:effectLst>
                <a:latin typeface="Arial"/>
              </a:rPr>
              <a:t>Understanding</a:t>
            </a:r>
            <a:r>
              <a:rPr lang="en-US" sz="1500" dirty="0">
                <a:effectLst>
                  <a:outerShdw blurRad="38100" dist="38100" dir="2700000" algn="tl">
                    <a:srgbClr val="000000">
                      <a:alpha val="43137"/>
                    </a:srgbClr>
                  </a:outerShdw>
                </a:effectLst>
                <a:latin typeface="Arial"/>
              </a:rPr>
              <a:t> that the situation is alarming as the earth warms without let-up and the oceans are rising, while, at the same time, the </a:t>
            </a:r>
            <a:r>
              <a:rPr lang="en-US" sz="1500" dirty="0" err="1">
                <a:effectLst>
                  <a:outerShdw blurRad="38100" dist="38100" dir="2700000" algn="tl">
                    <a:srgbClr val="000000">
                      <a:alpha val="43137"/>
                    </a:srgbClr>
                  </a:outerShdw>
                </a:effectLst>
                <a:latin typeface="Arial"/>
              </a:rPr>
              <a:t>Asean</a:t>
            </a:r>
            <a:r>
              <a:rPr lang="en-US" sz="1500" dirty="0">
                <a:effectLst>
                  <a:outerShdw blurRad="38100" dist="38100" dir="2700000" algn="tl">
                    <a:srgbClr val="000000">
                      <a:alpha val="43137"/>
                    </a:srgbClr>
                  </a:outerShdw>
                </a:effectLst>
                <a:latin typeface="Arial"/>
              </a:rPr>
              <a:t> population is steadily increasing;</a:t>
            </a: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557517"/>
            <a:ext cx="1738685" cy="2076449"/>
          </a:xfrm>
          <a:prstGeom prst="rect">
            <a:avLst/>
          </a:prstGeom>
          <a:noFill/>
          <a:ln>
            <a:noFill/>
          </a:ln>
        </p:spPr>
      </p:pic>
    </p:spTree>
    <p:extLst>
      <p:ext uri="{BB962C8B-B14F-4D97-AF65-F5344CB8AC3E}">
        <p14:creationId xmlns:p14="http://schemas.microsoft.com/office/powerpoint/2010/main" val="30210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926395"/>
            <a:ext cx="10863014" cy="4278094"/>
          </a:xfrm>
          <a:prstGeom prst="rect">
            <a:avLst/>
          </a:prstGeom>
          <a:noFill/>
        </p:spPr>
        <p:txBody>
          <a:bodyPr wrap="square" rtlCol="0">
            <a:spAutoFit/>
          </a:bodyPr>
          <a:lstStyle/>
          <a:p>
            <a:pPr defTabSz="685800" fontAlgn="auto">
              <a:spcBef>
                <a:spcPts val="0"/>
              </a:spcBef>
              <a:spcAft>
                <a:spcPts val="0"/>
              </a:spcAft>
            </a:pPr>
            <a:r>
              <a:rPr lang="en-US" sz="1600" b="1" dirty="0">
                <a:effectLst>
                  <a:outerShdw blurRad="38100" dist="38100" dir="2700000" algn="tl">
                    <a:srgbClr val="000000">
                      <a:alpha val="43137"/>
                    </a:srgbClr>
                  </a:outerShdw>
                </a:effectLst>
                <a:latin typeface="Arial"/>
              </a:rPr>
              <a:t>Recognizing</a:t>
            </a:r>
            <a:r>
              <a:rPr lang="en-US" sz="1600" dirty="0">
                <a:effectLst>
                  <a:outerShdw blurRad="38100" dist="38100" dir="2700000" algn="tl">
                    <a:srgbClr val="000000">
                      <a:alpha val="43137"/>
                    </a:srgbClr>
                  </a:outerShdw>
                </a:effectLst>
                <a:latin typeface="Arial"/>
              </a:rPr>
              <a:t> the urgency and gravity of the situation, and the important role of </a:t>
            </a:r>
            <a:r>
              <a:rPr lang="en-US" sz="1600" dirty="0" err="1">
                <a:effectLst>
                  <a:outerShdw blurRad="38100" dist="38100" dir="2700000" algn="tl">
                    <a:srgbClr val="000000">
                      <a:alpha val="43137"/>
                    </a:srgbClr>
                  </a:outerShdw>
                </a:effectLst>
                <a:latin typeface="Arial"/>
              </a:rPr>
              <a:t>cooperativism</a:t>
            </a:r>
            <a:r>
              <a:rPr lang="en-US" sz="1600" dirty="0">
                <a:effectLst>
                  <a:outerShdw blurRad="38100" dist="38100" dir="2700000" algn="tl">
                    <a:srgbClr val="000000">
                      <a:alpha val="43137"/>
                    </a:srgbClr>
                  </a:outerShdw>
                </a:effectLst>
                <a:latin typeface="Arial"/>
              </a:rPr>
              <a:t> in addressing aforementioned challenges, we now come together in advancing the welfare of at least 300 thousand agriculture cooperatives and farmers organizations in Southeast Asia to rise to the aforementioned policy gaps, failing developmental models, and environmental-related issues;</a:t>
            </a:r>
          </a:p>
          <a:p>
            <a:pPr defTabSz="685800" fontAlgn="auto">
              <a:spcBef>
                <a:spcPts val="0"/>
              </a:spcBef>
              <a:spcAft>
                <a:spcPts val="0"/>
              </a:spcAft>
            </a:pPr>
            <a:r>
              <a:rPr lang="en-US" sz="1600" dirty="0">
                <a:effectLst>
                  <a:outerShdw blurRad="38100" dist="38100" dir="2700000" algn="tl">
                    <a:srgbClr val="000000">
                      <a:alpha val="43137"/>
                    </a:srgbClr>
                  </a:outerShdw>
                </a:effectLst>
                <a:latin typeface="Arial"/>
              </a:rPr>
              <a:t> </a:t>
            </a:r>
          </a:p>
          <a:p>
            <a:pPr defTabSz="685800" fontAlgn="auto">
              <a:spcBef>
                <a:spcPts val="0"/>
              </a:spcBef>
              <a:spcAft>
                <a:spcPts val="0"/>
              </a:spcAft>
            </a:pPr>
            <a:r>
              <a:rPr lang="en-US" sz="1600" b="1" dirty="0">
                <a:effectLst>
                  <a:outerShdw blurRad="38100" dist="38100" dir="2700000" algn="tl">
                    <a:srgbClr val="000000">
                      <a:alpha val="43137"/>
                    </a:srgbClr>
                  </a:outerShdw>
                </a:effectLst>
                <a:latin typeface="Arial"/>
              </a:rPr>
              <a:t>Recognizing</a:t>
            </a:r>
            <a:r>
              <a:rPr lang="en-US" sz="1600" dirty="0">
                <a:effectLst>
                  <a:outerShdw blurRad="38100" dist="38100" dir="2700000" algn="tl">
                    <a:srgbClr val="000000">
                      <a:alpha val="43137"/>
                    </a:srgbClr>
                  </a:outerShdw>
                </a:effectLst>
                <a:latin typeface="Arial"/>
              </a:rPr>
              <a:t> that the objective of ACEDAC is to increase the access of </a:t>
            </a:r>
            <a:r>
              <a:rPr lang="en-US" sz="1600" dirty="0" err="1">
                <a:effectLst>
                  <a:outerShdw blurRad="38100" dist="38100" dir="2700000" algn="tl">
                    <a:srgbClr val="000000">
                      <a:alpha val="43137"/>
                    </a:srgbClr>
                  </a:outerShdw>
                </a:effectLst>
                <a:latin typeface="Arial"/>
              </a:rPr>
              <a:t>agri</a:t>
            </a:r>
            <a:r>
              <a:rPr lang="en-US" sz="1600" dirty="0">
                <a:effectLst>
                  <a:outerShdw blurRad="38100" dist="38100" dir="2700000" algn="tl">
                    <a:srgbClr val="000000">
                      <a:alpha val="43137"/>
                    </a:srgbClr>
                  </a:outerShdw>
                </a:effectLst>
                <a:latin typeface="Arial"/>
              </a:rPr>
              <a:t> coops in </a:t>
            </a:r>
            <a:r>
              <a:rPr lang="en-US" sz="1600" dirty="0" err="1">
                <a:effectLst>
                  <a:outerShdw blurRad="38100" dist="38100" dir="2700000" algn="tl">
                    <a:srgbClr val="000000">
                      <a:alpha val="43137"/>
                    </a:srgbClr>
                  </a:outerShdw>
                </a:effectLst>
                <a:latin typeface="Arial"/>
              </a:rPr>
              <a:t>Asean</a:t>
            </a:r>
            <a:r>
              <a:rPr lang="en-US" sz="1600" dirty="0">
                <a:effectLst>
                  <a:outerShdw blurRad="38100" dist="38100" dir="2700000" algn="tl">
                    <a:srgbClr val="000000">
                      <a:alpha val="43137"/>
                    </a:srgbClr>
                  </a:outerShdw>
                </a:effectLst>
                <a:latin typeface="Arial"/>
              </a:rPr>
              <a:t> market and promote the exchange of info and technical expertise of the cooperatives in ASEAN countries.</a:t>
            </a:r>
          </a:p>
          <a:p>
            <a:pPr defTabSz="685800" fontAlgn="auto">
              <a:spcBef>
                <a:spcPts val="0"/>
              </a:spcBef>
              <a:spcAft>
                <a:spcPts val="0"/>
              </a:spcAft>
            </a:pPr>
            <a:r>
              <a:rPr lang="en-US" sz="1600" dirty="0">
                <a:effectLst>
                  <a:outerShdw blurRad="38100" dist="38100" dir="2700000" algn="tl">
                    <a:srgbClr val="000000">
                      <a:alpha val="43137"/>
                    </a:srgbClr>
                  </a:outerShdw>
                </a:effectLst>
                <a:latin typeface="Arial"/>
              </a:rPr>
              <a:t> </a:t>
            </a:r>
          </a:p>
          <a:p>
            <a:pPr defTabSz="685800" fontAlgn="auto">
              <a:spcBef>
                <a:spcPts val="0"/>
              </a:spcBef>
              <a:spcAft>
                <a:spcPts val="0"/>
              </a:spcAft>
            </a:pPr>
            <a:r>
              <a:rPr lang="en-US" sz="1600" b="1" dirty="0">
                <a:effectLst>
                  <a:outerShdw blurRad="38100" dist="38100" dir="2700000" algn="tl">
                    <a:srgbClr val="000000">
                      <a:alpha val="43137"/>
                    </a:srgbClr>
                  </a:outerShdw>
                </a:effectLst>
                <a:latin typeface="Arial"/>
              </a:rPr>
              <a:t>With a firm conviction</a:t>
            </a:r>
            <a:r>
              <a:rPr lang="en-US" sz="1600" dirty="0">
                <a:effectLst>
                  <a:outerShdw blurRad="38100" dist="38100" dir="2700000" algn="tl">
                    <a:srgbClr val="000000">
                      <a:alpha val="43137"/>
                    </a:srgbClr>
                  </a:outerShdw>
                </a:effectLst>
                <a:latin typeface="Arial"/>
              </a:rPr>
              <a:t>, </a:t>
            </a:r>
            <a:r>
              <a:rPr lang="en-US" sz="1600" b="1" dirty="0">
                <a:effectLst>
                  <a:outerShdw blurRad="38100" dist="38100" dir="2700000" algn="tl">
                    <a:srgbClr val="000000">
                      <a:alpha val="43137"/>
                    </a:srgbClr>
                  </a:outerShdw>
                </a:effectLst>
                <a:latin typeface="Arial"/>
              </a:rPr>
              <a:t>we commit to</a:t>
            </a:r>
            <a:r>
              <a:rPr lang="en-US" sz="1600" dirty="0">
                <a:effectLst>
                  <a:outerShdw blurRad="38100" dist="38100" dir="2700000" algn="tl">
                    <a:srgbClr val="000000">
                      <a:alpha val="43137"/>
                    </a:srgbClr>
                  </a:outerShdw>
                </a:effectLst>
                <a:latin typeface="Arial"/>
              </a:rPr>
              <a:t>:</a:t>
            </a:r>
          </a:p>
          <a:p>
            <a:pPr defTabSz="685800" fontAlgn="auto">
              <a:spcBef>
                <a:spcPts val="0"/>
              </a:spcBef>
              <a:spcAft>
                <a:spcPts val="0"/>
              </a:spcAft>
            </a:pPr>
            <a:endParaRPr lang="en-US" sz="1600" dirty="0">
              <a:effectLst>
                <a:outerShdw blurRad="38100" dist="38100" dir="2700000" algn="tl">
                  <a:srgbClr val="000000">
                    <a:alpha val="43137"/>
                  </a:srgbClr>
                </a:outerShdw>
              </a:effectLst>
              <a:latin typeface="Arial"/>
            </a:endParaRPr>
          </a:p>
          <a:p>
            <a:pPr marL="257175" indent="-257175" defTabSz="685800" fontAlgn="auto">
              <a:spcBef>
                <a:spcPts val="0"/>
              </a:spcBef>
              <a:spcAft>
                <a:spcPts val="0"/>
              </a:spcAft>
              <a:buFont typeface="+mj-lt"/>
              <a:buAutoNum type="alphaLcPeriod"/>
            </a:pPr>
            <a:r>
              <a:rPr lang="en-US" sz="1600" dirty="0">
                <a:effectLst>
                  <a:outerShdw blurRad="38100" dist="38100" dir="2700000" algn="tl">
                    <a:srgbClr val="000000">
                      <a:alpha val="43137"/>
                    </a:srgbClr>
                  </a:outerShdw>
                </a:effectLst>
                <a:latin typeface="Arial"/>
              </a:rPr>
              <a:t>Champion the eradication of extreme poverty and hunger especially among small farmers, indigenous communities and fisher folks who ironically produce the food needs of the ASEAN people and of the world;</a:t>
            </a:r>
          </a:p>
          <a:p>
            <a:pPr marL="257175" indent="-257175" defTabSz="685800" fontAlgn="auto">
              <a:spcBef>
                <a:spcPts val="0"/>
              </a:spcBef>
              <a:spcAft>
                <a:spcPts val="0"/>
              </a:spcAft>
              <a:buFont typeface="+mj-lt"/>
              <a:buAutoNum type="alphaLcPeriod"/>
            </a:pPr>
            <a:r>
              <a:rPr lang="en-US" sz="1600" dirty="0">
                <a:effectLst>
                  <a:outerShdw blurRad="38100" dist="38100" dir="2700000" algn="tl">
                    <a:srgbClr val="000000">
                      <a:alpha val="43137"/>
                    </a:srgbClr>
                  </a:outerShdw>
                </a:effectLst>
                <a:latin typeface="Arial"/>
              </a:rPr>
              <a:t>Promote and advance social solidarity economy through </a:t>
            </a:r>
            <a:r>
              <a:rPr lang="en-US" sz="1600" dirty="0" err="1">
                <a:effectLst>
                  <a:outerShdw blurRad="38100" dist="38100" dir="2700000" algn="tl">
                    <a:srgbClr val="000000">
                      <a:alpha val="43137"/>
                    </a:srgbClr>
                  </a:outerShdw>
                </a:effectLst>
                <a:latin typeface="Arial"/>
              </a:rPr>
              <a:t>cooperativism</a:t>
            </a:r>
            <a:r>
              <a:rPr lang="en-US" sz="1600" dirty="0">
                <a:effectLst>
                  <a:outerShdw blurRad="38100" dist="38100" dir="2700000" algn="tl">
                    <a:srgbClr val="000000">
                      <a:alpha val="43137"/>
                    </a:srgbClr>
                  </a:outerShdw>
                </a:effectLst>
                <a:latin typeface="Arial"/>
              </a:rPr>
              <a:t> where people and the environment are the priorities more than profit towards attaining inclusive development;</a:t>
            </a:r>
          </a:p>
          <a:p>
            <a:pPr marL="257175" indent="-257175" defTabSz="685800" fontAlgn="auto">
              <a:spcBef>
                <a:spcPts val="0"/>
              </a:spcBef>
              <a:spcAft>
                <a:spcPts val="0"/>
              </a:spcAft>
              <a:buFont typeface="+mj-lt"/>
              <a:buAutoNum type="alphaLcPeriod"/>
            </a:pPr>
            <a:r>
              <a:rPr lang="en-US" sz="1600" dirty="0">
                <a:effectLst>
                  <a:outerShdw blurRad="38100" dist="38100" dir="2700000" algn="tl">
                    <a:srgbClr val="000000">
                      <a:alpha val="43137"/>
                    </a:srgbClr>
                  </a:outerShdw>
                </a:effectLst>
                <a:latin typeface="Arial"/>
              </a:rPr>
              <a:t>Strongly advocate sustainable agricultural technologies and promote local industries towards sustainable livelihoods and conservation of natural resources;</a:t>
            </a:r>
          </a:p>
          <a:p>
            <a:pPr defTabSz="685800" fontAlgn="auto">
              <a:spcBef>
                <a:spcPts val="0"/>
              </a:spcBef>
              <a:spcAft>
                <a:spcPts val="0"/>
              </a:spcAft>
            </a:pPr>
            <a:r>
              <a:rPr lang="en-US" sz="1600" dirty="0">
                <a:effectLst>
                  <a:outerShdw blurRad="38100" dist="38100" dir="2700000" algn="tl">
                    <a:srgbClr val="000000">
                      <a:alpha val="43137"/>
                    </a:srgbClr>
                  </a:outerShdw>
                </a:effectLst>
                <a:latin typeface="Arial"/>
              </a:rPr>
              <a:t> </a:t>
            </a:r>
          </a:p>
        </p:txBody>
      </p:sp>
      <p:sp>
        <p:nvSpPr>
          <p:cNvPr id="5" name="Title 1"/>
          <p:cNvSpPr txBox="1">
            <a:spLocks/>
          </p:cNvSpPr>
          <p:nvPr/>
        </p:nvSpPr>
        <p:spPr>
          <a:xfrm>
            <a:off x="0" y="188640"/>
            <a:ext cx="11715750" cy="737755"/>
          </a:xfrm>
          <a:prstGeom prst="rect">
            <a:avLst/>
          </a:prstGeom>
        </p:spPr>
        <p:txBody>
          <a:bodyPr>
            <a:normAutofit fontScale="92500" lnSpcReduction="20000"/>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3200" b="1" u="sng" cap="small" dirty="0">
                <a:solidFill>
                  <a:schemeClr val="accent1"/>
                </a:solidFill>
              </a:rPr>
              <a:t>The 6th ACBF Declaration</a:t>
            </a:r>
            <a:br>
              <a:rPr lang="en-US" sz="3200" b="1" u="sng" cap="small" dirty="0">
                <a:solidFill>
                  <a:schemeClr val="accent1"/>
                </a:solidFill>
              </a:rPr>
            </a:br>
            <a:r>
              <a:rPr lang="en-US" sz="2000" b="1" cap="small" dirty="0">
                <a:solidFill>
                  <a:schemeClr val="accent1"/>
                </a:solidFill>
              </a:rPr>
              <a:t>30 November 2016</a:t>
            </a:r>
            <a:endParaRPr lang="en-PH" sz="2800" b="1" dirty="0">
              <a:solidFill>
                <a:schemeClr val="accent1"/>
              </a:solidFill>
            </a:endParaRPr>
          </a:p>
        </p:txBody>
      </p:sp>
    </p:spTree>
    <p:extLst>
      <p:ext uri="{BB962C8B-B14F-4D97-AF65-F5344CB8AC3E}">
        <p14:creationId xmlns:p14="http://schemas.microsoft.com/office/powerpoint/2010/main" val="242894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88640"/>
            <a:ext cx="11734800" cy="737755"/>
          </a:xfrm>
          <a:prstGeom prst="rect">
            <a:avLst/>
          </a:prstGeom>
        </p:spPr>
        <p:txBody>
          <a:bodyPr>
            <a:normAutofit fontScale="92500" lnSpcReduction="20000"/>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3200" b="1" u="sng" cap="small" dirty="0">
                <a:solidFill>
                  <a:schemeClr val="accent1"/>
                </a:solidFill>
              </a:rPr>
              <a:t>The 6th ACBF Declaration</a:t>
            </a:r>
            <a:br>
              <a:rPr lang="en-US" sz="3200" b="1" u="sng" cap="small" dirty="0">
                <a:solidFill>
                  <a:schemeClr val="accent1"/>
                </a:solidFill>
              </a:rPr>
            </a:br>
            <a:r>
              <a:rPr lang="en-US" sz="2000" b="1" cap="small" dirty="0">
                <a:solidFill>
                  <a:schemeClr val="accent1"/>
                </a:solidFill>
              </a:rPr>
              <a:t>30 November 2016</a:t>
            </a:r>
            <a:endParaRPr lang="en-PH" sz="2800" b="1" dirty="0">
              <a:solidFill>
                <a:schemeClr val="accent1"/>
              </a:solidFill>
            </a:endParaRPr>
          </a:p>
        </p:txBody>
      </p:sp>
      <p:sp>
        <p:nvSpPr>
          <p:cNvPr id="3" name="TextBox 2"/>
          <p:cNvSpPr txBox="1"/>
          <p:nvPr/>
        </p:nvSpPr>
        <p:spPr>
          <a:xfrm>
            <a:off x="304800" y="988239"/>
            <a:ext cx="10952479" cy="4278094"/>
          </a:xfrm>
          <a:prstGeom prst="rect">
            <a:avLst/>
          </a:prstGeom>
          <a:noFill/>
        </p:spPr>
        <p:txBody>
          <a:bodyPr wrap="square" rtlCol="0">
            <a:spAutoFit/>
          </a:bodyPr>
          <a:lstStyle/>
          <a:p>
            <a:pPr defTabSz="685800" fontAlgn="auto">
              <a:spcBef>
                <a:spcPts val="0"/>
              </a:spcBef>
              <a:spcAft>
                <a:spcPts val="0"/>
              </a:spcAft>
            </a:pPr>
            <a:r>
              <a:rPr lang="en-US" sz="1600" b="1" dirty="0">
                <a:effectLst>
                  <a:outerShdw blurRad="38100" dist="38100" dir="2700000" algn="tl">
                    <a:srgbClr val="000000">
                      <a:alpha val="43137"/>
                    </a:srgbClr>
                  </a:outerShdw>
                </a:effectLst>
                <a:latin typeface="Arial"/>
              </a:rPr>
              <a:t>In moving forward, </a:t>
            </a:r>
            <a:r>
              <a:rPr lang="en-US" sz="1600" b="1" u="sng" dirty="0">
                <a:effectLst>
                  <a:outerShdw blurRad="38100" dist="38100" dir="2700000" algn="tl">
                    <a:srgbClr val="000000">
                      <a:alpha val="43137"/>
                    </a:srgbClr>
                  </a:outerShdw>
                </a:effectLst>
                <a:latin typeface="Arial"/>
              </a:rPr>
              <a:t>we will unite in building an informed constituency</a:t>
            </a:r>
            <a:r>
              <a:rPr lang="en-US" sz="1600" b="1" dirty="0">
                <a:effectLst>
                  <a:outerShdw blurRad="38100" dist="38100" dir="2700000" algn="tl">
                    <a:srgbClr val="000000">
                      <a:alpha val="43137"/>
                    </a:srgbClr>
                  </a:outerShdw>
                </a:effectLst>
                <a:latin typeface="Arial"/>
              </a:rPr>
              <a:t> in the ASEAN region to</a:t>
            </a:r>
            <a:r>
              <a:rPr lang="en-US" sz="1600" dirty="0">
                <a:effectLst>
                  <a:outerShdw blurRad="38100" dist="38100" dir="2700000" algn="tl">
                    <a:srgbClr val="000000">
                      <a:alpha val="43137"/>
                    </a:srgbClr>
                  </a:outerShdw>
                </a:effectLst>
                <a:latin typeface="Arial"/>
              </a:rPr>
              <a:t>:</a:t>
            </a:r>
          </a:p>
          <a:p>
            <a:pPr defTabSz="685800" fontAlgn="auto">
              <a:spcBef>
                <a:spcPts val="0"/>
              </a:spcBef>
              <a:spcAft>
                <a:spcPts val="0"/>
              </a:spcAft>
            </a:pPr>
            <a:endParaRPr lang="en-US" sz="1600" dirty="0">
              <a:effectLst>
                <a:outerShdw blurRad="38100" dist="38100" dir="2700000" algn="tl">
                  <a:srgbClr val="000000">
                    <a:alpha val="43137"/>
                  </a:srgbClr>
                </a:outerShdw>
              </a:effectLst>
              <a:latin typeface="Arial"/>
            </a:endParaRPr>
          </a:p>
          <a:p>
            <a:pPr marL="257175" indent="-257175" defTabSz="685800" fontAlgn="auto">
              <a:spcBef>
                <a:spcPts val="0"/>
              </a:spcBef>
              <a:spcAft>
                <a:spcPts val="0"/>
              </a:spcAft>
              <a:buFont typeface="+mj-lt"/>
              <a:buAutoNum type="alphaLcPeriod"/>
            </a:pPr>
            <a:r>
              <a:rPr lang="en-US" sz="1600" dirty="0">
                <a:effectLst>
                  <a:outerShdw blurRad="38100" dist="38100" dir="2700000" algn="tl">
                    <a:srgbClr val="000000">
                      <a:alpha val="43137"/>
                    </a:srgbClr>
                  </a:outerShdw>
                </a:effectLst>
                <a:latin typeface="Arial"/>
              </a:rPr>
              <a:t>Be the voice and institution of the poor and the excluded in resisting growth-centered development aggressions, and, instead, promote people-centered development with emphasis on benefiting the small holders;</a:t>
            </a:r>
          </a:p>
          <a:p>
            <a:pPr marL="257175" indent="-257175" defTabSz="685800" fontAlgn="auto">
              <a:spcBef>
                <a:spcPts val="0"/>
              </a:spcBef>
              <a:spcAft>
                <a:spcPts val="0"/>
              </a:spcAft>
              <a:buFont typeface="+mj-lt"/>
              <a:buAutoNum type="alphaLcPeriod"/>
            </a:pPr>
            <a:r>
              <a:rPr lang="en-US" sz="1600" dirty="0">
                <a:effectLst>
                  <a:outerShdw blurRad="38100" dist="38100" dir="2700000" algn="tl">
                    <a:srgbClr val="000000">
                      <a:alpha val="43137"/>
                    </a:srgbClr>
                  </a:outerShdw>
                </a:effectLst>
                <a:latin typeface="Arial"/>
              </a:rPr>
              <a:t>Consolidate our efforts and promote the inter-country collaboration, such as learning exchanges, coop-to-coop trade, capacity building, information sharing, etc. in fostering sustainable development of </a:t>
            </a:r>
            <a:r>
              <a:rPr lang="en-US" sz="1600" dirty="0" err="1">
                <a:effectLst>
                  <a:outerShdw blurRad="38100" dist="38100" dir="2700000" algn="tl">
                    <a:srgbClr val="000000">
                      <a:alpha val="43137"/>
                    </a:srgbClr>
                  </a:outerShdw>
                </a:effectLst>
                <a:latin typeface="Arial"/>
              </a:rPr>
              <a:t>agri</a:t>
            </a:r>
            <a:r>
              <a:rPr lang="en-US" sz="1600" dirty="0">
                <a:effectLst>
                  <a:outerShdw blurRad="38100" dist="38100" dir="2700000" algn="tl">
                    <a:srgbClr val="000000">
                      <a:alpha val="43137"/>
                    </a:srgbClr>
                  </a:outerShdw>
                </a:effectLst>
                <a:latin typeface="Arial"/>
              </a:rPr>
              <a:t>-cooperatives; and,</a:t>
            </a:r>
          </a:p>
          <a:p>
            <a:pPr marL="257175" indent="-257175" defTabSz="685800" fontAlgn="auto">
              <a:spcBef>
                <a:spcPts val="0"/>
              </a:spcBef>
              <a:spcAft>
                <a:spcPts val="0"/>
              </a:spcAft>
              <a:buFont typeface="+mj-lt"/>
              <a:buAutoNum type="alphaLcPeriod"/>
            </a:pPr>
            <a:r>
              <a:rPr lang="en-US" sz="1600" dirty="0">
                <a:effectLst>
                  <a:outerShdw blurRad="38100" dist="38100" dir="2700000" algn="tl">
                    <a:srgbClr val="000000">
                      <a:alpha val="43137"/>
                    </a:srgbClr>
                  </a:outerShdw>
                </a:effectLst>
                <a:latin typeface="Arial"/>
              </a:rPr>
              <a:t>Advocate for legal framework and/or enabling policies and appropriate programs</a:t>
            </a:r>
          </a:p>
          <a:p>
            <a:pPr marL="257175" indent="-257175" defTabSz="685800" fontAlgn="auto">
              <a:spcBef>
                <a:spcPts val="0"/>
              </a:spcBef>
              <a:spcAft>
                <a:spcPts val="0"/>
              </a:spcAft>
              <a:buFont typeface="+mj-lt"/>
              <a:buAutoNum type="alphaLcPeriod"/>
            </a:pPr>
            <a:r>
              <a:rPr lang="en-US" sz="1600" dirty="0">
                <a:effectLst>
                  <a:outerShdw blurRad="38100" dist="38100" dir="2700000" algn="tl">
                    <a:srgbClr val="000000">
                      <a:alpha val="43137"/>
                    </a:srgbClr>
                  </a:outerShdw>
                </a:effectLst>
                <a:latin typeface="Arial"/>
              </a:rPr>
              <a:t>Funding support for development of </a:t>
            </a:r>
            <a:r>
              <a:rPr lang="en-US" sz="1600" dirty="0" err="1">
                <a:effectLst>
                  <a:outerShdw blurRad="38100" dist="38100" dir="2700000" algn="tl">
                    <a:srgbClr val="000000">
                      <a:alpha val="43137"/>
                    </a:srgbClr>
                  </a:outerShdw>
                </a:effectLst>
                <a:latin typeface="Arial"/>
              </a:rPr>
              <a:t>agri</a:t>
            </a:r>
            <a:r>
              <a:rPr lang="en-US" sz="1600" dirty="0">
                <a:effectLst>
                  <a:outerShdw blurRad="38100" dist="38100" dir="2700000" algn="tl">
                    <a:srgbClr val="000000">
                      <a:alpha val="43137"/>
                    </a:srgbClr>
                  </a:outerShdw>
                </a:effectLst>
                <a:latin typeface="Arial"/>
              </a:rPr>
              <a:t>-cooperatives among the Member States;</a:t>
            </a:r>
          </a:p>
          <a:p>
            <a:pPr marL="257175" indent="-257175" defTabSz="685800" fontAlgn="auto">
              <a:spcBef>
                <a:spcPts val="0"/>
              </a:spcBef>
              <a:spcAft>
                <a:spcPts val="0"/>
              </a:spcAft>
              <a:buFont typeface="+mj-lt"/>
              <a:buAutoNum type="alphaLcPeriod"/>
            </a:pPr>
            <a:r>
              <a:rPr lang="en-US" sz="1600" dirty="0">
                <a:effectLst>
                  <a:outerShdw blurRad="38100" dist="38100" dir="2700000" algn="tl">
                    <a:srgbClr val="000000">
                      <a:alpha val="43137"/>
                    </a:srgbClr>
                  </a:outerShdw>
                </a:effectLst>
                <a:latin typeface="Arial"/>
              </a:rPr>
              <a:t>Promote continuing social dialogue and ensure institutionalized and meaningful participation of farmers’ organization (FOs) and civil society organization (CSOs) in various ASEAN processes concerning </a:t>
            </a:r>
            <a:r>
              <a:rPr lang="en-US" sz="1600" dirty="0" err="1">
                <a:effectLst>
                  <a:outerShdw blurRad="38100" dist="38100" dir="2700000" algn="tl">
                    <a:srgbClr val="000000">
                      <a:alpha val="43137"/>
                    </a:srgbClr>
                  </a:outerShdw>
                </a:effectLst>
                <a:latin typeface="Arial"/>
              </a:rPr>
              <a:t>agri</a:t>
            </a:r>
            <a:r>
              <a:rPr lang="en-US" sz="1600" dirty="0">
                <a:effectLst>
                  <a:outerShdw blurRad="38100" dist="38100" dir="2700000" algn="tl">
                    <a:srgbClr val="000000">
                      <a:alpha val="43137"/>
                    </a:srgbClr>
                  </a:outerShdw>
                </a:effectLst>
                <a:latin typeface="Arial"/>
              </a:rPr>
              <a:t>-cooperatives such as AMAF, ACEDAC, and, ASWGAC, among others; </a:t>
            </a:r>
          </a:p>
          <a:p>
            <a:pPr marL="257175" indent="-257175" defTabSz="685800" fontAlgn="auto">
              <a:spcBef>
                <a:spcPts val="0"/>
              </a:spcBef>
              <a:spcAft>
                <a:spcPts val="0"/>
              </a:spcAft>
              <a:buFont typeface="+mj-lt"/>
              <a:buAutoNum type="alphaLcPeriod"/>
            </a:pPr>
            <a:r>
              <a:rPr lang="en-US" sz="1600" dirty="0">
                <a:effectLst>
                  <a:outerShdw blurRad="38100" dist="38100" dir="2700000" algn="tl">
                    <a:srgbClr val="000000">
                      <a:alpha val="43137"/>
                    </a:srgbClr>
                  </a:outerShdw>
                </a:effectLst>
                <a:latin typeface="Arial"/>
              </a:rPr>
              <a:t>Facilitate and promote linkage with other platforms (e.g. NEDAC, ICA, etc.) and private sector;</a:t>
            </a:r>
          </a:p>
          <a:p>
            <a:pPr marL="257175" indent="-257175" defTabSz="685800" fontAlgn="auto">
              <a:spcBef>
                <a:spcPts val="0"/>
              </a:spcBef>
              <a:spcAft>
                <a:spcPts val="0"/>
              </a:spcAft>
              <a:buFont typeface="+mj-lt"/>
              <a:buAutoNum type="alphaLcPeriod"/>
            </a:pPr>
            <a:r>
              <a:rPr lang="en-US" sz="1600" dirty="0">
                <a:effectLst>
                  <a:outerShdw blurRad="38100" dist="38100" dir="2700000" algn="tl">
                    <a:srgbClr val="000000">
                      <a:alpha val="43137"/>
                    </a:srgbClr>
                  </a:outerShdw>
                </a:effectLst>
                <a:latin typeface="Arial"/>
              </a:rPr>
              <a:t>Promote youth, gender equality and women empowerment to have increased participation in the </a:t>
            </a:r>
            <a:r>
              <a:rPr lang="en-US" sz="1600" dirty="0" err="1">
                <a:effectLst>
                  <a:outerShdw blurRad="38100" dist="38100" dir="2700000" algn="tl">
                    <a:srgbClr val="000000">
                      <a:alpha val="43137"/>
                    </a:srgbClr>
                  </a:outerShdw>
                </a:effectLst>
                <a:latin typeface="Arial"/>
              </a:rPr>
              <a:t>agri</a:t>
            </a:r>
            <a:r>
              <a:rPr lang="en-US" sz="1600" dirty="0">
                <a:effectLst>
                  <a:outerShdw blurRad="38100" dist="38100" dir="2700000" algn="tl">
                    <a:srgbClr val="000000">
                      <a:alpha val="43137"/>
                    </a:srgbClr>
                  </a:outerShdw>
                </a:effectLst>
                <a:latin typeface="Arial"/>
              </a:rPr>
              <a:t>-cooperative sector.</a:t>
            </a:r>
          </a:p>
          <a:p>
            <a:pPr defTabSz="685800" fontAlgn="auto">
              <a:spcBef>
                <a:spcPts val="0"/>
              </a:spcBef>
              <a:spcAft>
                <a:spcPts val="0"/>
              </a:spcAft>
            </a:pPr>
            <a:r>
              <a:rPr lang="en-US" sz="1600" dirty="0">
                <a:effectLst>
                  <a:outerShdw blurRad="38100" dist="38100" dir="2700000" algn="tl">
                    <a:srgbClr val="000000">
                      <a:alpha val="43137"/>
                    </a:srgbClr>
                  </a:outerShdw>
                </a:effectLst>
                <a:latin typeface="Arial"/>
              </a:rPr>
              <a:t> </a:t>
            </a:r>
          </a:p>
          <a:p>
            <a:pPr defTabSz="685800" fontAlgn="auto">
              <a:spcBef>
                <a:spcPts val="0"/>
              </a:spcBef>
              <a:spcAft>
                <a:spcPts val="0"/>
              </a:spcAft>
            </a:pPr>
            <a:r>
              <a:rPr lang="en-US" sz="1600" dirty="0">
                <a:effectLst>
                  <a:outerShdw blurRad="38100" dist="38100" dir="2700000" algn="tl">
                    <a:srgbClr val="000000">
                      <a:alpha val="43137"/>
                    </a:srgbClr>
                  </a:outerShdw>
                </a:effectLst>
                <a:latin typeface="Arial"/>
              </a:rPr>
              <a:t>Signed on the 30</a:t>
            </a:r>
            <a:r>
              <a:rPr lang="en-US" sz="1600" baseline="30000" dirty="0">
                <a:effectLst>
                  <a:outerShdw blurRad="38100" dist="38100" dir="2700000" algn="tl">
                    <a:srgbClr val="000000">
                      <a:alpha val="43137"/>
                    </a:srgbClr>
                  </a:outerShdw>
                </a:effectLst>
                <a:latin typeface="Arial"/>
              </a:rPr>
              <a:t>th</a:t>
            </a:r>
            <a:r>
              <a:rPr lang="en-US" sz="1600" dirty="0">
                <a:effectLst>
                  <a:outerShdw blurRad="38100" dist="38100" dir="2700000" algn="tl">
                    <a:srgbClr val="000000">
                      <a:alpha val="43137"/>
                    </a:srgbClr>
                  </a:outerShdw>
                </a:effectLst>
                <a:latin typeface="Arial"/>
              </a:rPr>
              <a:t> day of November 2016 in Quezon City, PHILIPPINES.</a:t>
            </a:r>
          </a:p>
          <a:p>
            <a:pPr defTabSz="685800" fontAlgn="auto">
              <a:spcBef>
                <a:spcPts val="0"/>
              </a:spcBef>
              <a:spcAft>
                <a:spcPts val="0"/>
              </a:spcAft>
            </a:pPr>
            <a:endParaRPr lang="en-US" sz="1600" dirty="0">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18572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896"/>
            <a:ext cx="11632557" cy="1224975"/>
          </a:xfrm>
        </p:spPr>
        <p:txBody>
          <a:bodyPr>
            <a:normAutofit fontScale="90000"/>
          </a:bodyPr>
          <a:lstStyle/>
          <a:p>
            <a:r>
              <a:rPr lang="en-US" sz="4400" b="1" dirty="0"/>
              <a:t>1 Mindanao Energy Cooperative Federation (1MIECOOP)</a:t>
            </a:r>
          </a:p>
        </p:txBody>
      </p:sp>
      <p:sp>
        <p:nvSpPr>
          <p:cNvPr id="9" name="Rectangle 8"/>
          <p:cNvSpPr/>
          <p:nvPr/>
        </p:nvSpPr>
        <p:spPr>
          <a:xfrm>
            <a:off x="2855640" y="1864906"/>
            <a:ext cx="6319990" cy="646331"/>
          </a:xfrm>
          <a:prstGeom prst="rect">
            <a:avLst/>
          </a:prstGeom>
        </p:spPr>
        <p:txBody>
          <a:bodyPr wrap="square">
            <a:spAutoFit/>
          </a:bodyPr>
          <a:lstStyle/>
          <a:p>
            <a:pPr algn="ctr"/>
            <a:r>
              <a:rPr lang="en-US" b="1" dirty="0">
                <a:solidFill>
                  <a:schemeClr val="bg1">
                    <a:lumMod val="95000"/>
                  </a:schemeClr>
                </a:solidFill>
              </a:rPr>
              <a:t>An advocacy cooperative, it has an initial number of 28 cooperatives from all over Mindanao.  </a:t>
            </a:r>
          </a:p>
        </p:txBody>
      </p:sp>
      <p:pic>
        <p:nvPicPr>
          <p:cNvPr id="10" name="Picture 9"/>
          <p:cNvPicPr>
            <a:picLocks noChangeAspect="1"/>
          </p:cNvPicPr>
          <p:nvPr/>
        </p:nvPicPr>
        <p:blipFill>
          <a:blip r:embed="rId2" cstate="print"/>
          <a:stretch>
            <a:fillRect/>
          </a:stretch>
        </p:blipFill>
        <p:spPr>
          <a:xfrm>
            <a:off x="4722470" y="1507746"/>
            <a:ext cx="6815407" cy="4044678"/>
          </a:xfrm>
          <a:prstGeom prst="rect">
            <a:avLst/>
          </a:prstGeom>
        </p:spPr>
      </p:pic>
      <p:pic>
        <p:nvPicPr>
          <p:cNvPr id="11" name="Picture 10"/>
          <p:cNvPicPr>
            <a:picLocks noChangeAspect="1"/>
          </p:cNvPicPr>
          <p:nvPr/>
        </p:nvPicPr>
        <p:blipFill>
          <a:blip r:embed="rId3" cstate="print"/>
          <a:stretch>
            <a:fillRect/>
          </a:stretch>
        </p:blipFill>
        <p:spPr>
          <a:xfrm>
            <a:off x="583471" y="1507747"/>
            <a:ext cx="4139000" cy="4044677"/>
          </a:xfrm>
          <a:prstGeom prst="rect">
            <a:avLst/>
          </a:prstGeom>
        </p:spPr>
      </p:pic>
      <p:sp>
        <p:nvSpPr>
          <p:cNvPr id="12" name="Rectangle 11"/>
          <p:cNvSpPr/>
          <p:nvPr/>
        </p:nvSpPr>
        <p:spPr>
          <a:xfrm>
            <a:off x="-1" y="5586417"/>
            <a:ext cx="11632557" cy="954107"/>
          </a:xfrm>
          <a:prstGeom prst="rect">
            <a:avLst/>
          </a:prstGeom>
        </p:spPr>
        <p:txBody>
          <a:bodyPr wrap="square">
            <a:spAutoFit/>
          </a:bodyPr>
          <a:lstStyle/>
          <a:p>
            <a:pPr algn="ctr"/>
            <a:r>
              <a:rPr lang="en-US" sz="2800" dirty="0">
                <a:solidFill>
                  <a:schemeClr val="bg1">
                    <a:lumMod val="95000"/>
                  </a:schemeClr>
                </a:solidFill>
              </a:rPr>
              <a:t>An advocacy cooperative, it has an initial number of 28 cooperatives from all over Mindanao.  </a:t>
            </a:r>
          </a:p>
        </p:txBody>
      </p:sp>
    </p:spTree>
    <p:extLst>
      <p:ext uri="{BB962C8B-B14F-4D97-AF65-F5344CB8AC3E}">
        <p14:creationId xmlns:p14="http://schemas.microsoft.com/office/powerpoint/2010/main" val="353010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srcRect l="3459" r="3459"/>
          <a:stretch>
            <a:fillRect/>
          </a:stretch>
        </p:blipFill>
        <p:spPr>
          <a:xfrm>
            <a:off x="83525" y="50863"/>
            <a:ext cx="5296931" cy="5481835"/>
          </a:xfrm>
          <a:prstGeom prst="rect">
            <a:avLst/>
          </a:prstGeom>
        </p:spPr>
      </p:pic>
      <p:sp>
        <p:nvSpPr>
          <p:cNvPr id="4" name="Text Placeholder 3"/>
          <p:cNvSpPr>
            <a:spLocks noGrp="1"/>
          </p:cNvSpPr>
          <p:nvPr>
            <p:ph type="body" sz="half" idx="2"/>
          </p:nvPr>
        </p:nvSpPr>
        <p:spPr>
          <a:xfrm>
            <a:off x="5521968" y="296102"/>
            <a:ext cx="5913819" cy="5236596"/>
          </a:xfrm>
        </p:spPr>
        <p:txBody>
          <a:bodyPr>
            <a:noAutofit/>
          </a:bodyPr>
          <a:lstStyle/>
          <a:p>
            <a:pPr algn="l"/>
            <a:r>
              <a:rPr lang="en-US" sz="2800" dirty="0">
                <a:solidFill>
                  <a:schemeClr val="accent1"/>
                </a:solidFill>
              </a:rPr>
              <a:t>Will operate with four aims: </a:t>
            </a:r>
          </a:p>
          <a:p>
            <a:pPr algn="l"/>
            <a:r>
              <a:rPr lang="en-US" sz="2400" b="1" dirty="0">
                <a:effectLst>
                  <a:outerShdw blurRad="38100" dist="38100" dir="2700000" algn="tl">
                    <a:srgbClr val="000000">
                      <a:alpha val="43137"/>
                    </a:srgbClr>
                  </a:outerShdw>
                </a:effectLst>
                <a:latin typeface="Arial Narrow" panose="020B0606020202030204" pitchFamily="34" charset="0"/>
              </a:rPr>
              <a:t>People Empowerment, Inclusive Growth and Development, Equalizer of power and help local products in embracing the AEC. COOP TV will become a university on TV which will purvey free and truthful developmental information and an advocate for environmental and cultural protection for Filipinos and the real watchdog for democracy.</a:t>
            </a:r>
            <a:endParaRPr lang="en-US" sz="2000" b="1" dirty="0">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42417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662528"/>
            <a:ext cx="11748304" cy="685800"/>
          </a:xfrm>
        </p:spPr>
        <p:txBody>
          <a:bodyPr rtlCol="0">
            <a:noAutofit/>
          </a:bodyPr>
          <a:lstStyle/>
          <a:p>
            <a:pPr algn="ctr">
              <a:defRPr/>
            </a:pPr>
            <a:r>
              <a:rPr lang="fr-CA" dirty="0"/>
              <a:t>CO-OP VILLE:</a:t>
            </a:r>
            <a:br>
              <a:rPr lang="fr-CA" dirty="0"/>
            </a:br>
            <a:r>
              <a:rPr lang="fr-CA" sz="4400" dirty="0"/>
              <a:t>A </a:t>
            </a:r>
            <a:r>
              <a:rPr lang="fr-CA" sz="4400" dirty="0" err="1"/>
              <a:t>sustainable</a:t>
            </a:r>
            <a:r>
              <a:rPr lang="fr-CA" sz="4400" dirty="0"/>
              <a:t> </a:t>
            </a:r>
            <a:r>
              <a:rPr lang="fr-CA" sz="4400" dirty="0" err="1"/>
              <a:t>co-operative</a:t>
            </a:r>
            <a:r>
              <a:rPr lang="fr-CA" sz="4400" dirty="0"/>
              <a:t> </a:t>
            </a:r>
            <a:r>
              <a:rPr lang="fr-CA" sz="4400" dirty="0" err="1"/>
              <a:t>housing</a:t>
            </a:r>
            <a:r>
              <a:rPr lang="fr-CA" sz="4400" dirty="0"/>
              <a:t> </a:t>
            </a:r>
            <a:r>
              <a:rPr lang="fr-CA" sz="4400" dirty="0" err="1"/>
              <a:t>community</a:t>
            </a:r>
            <a:endParaRPr lang="fr-CA" sz="4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898" y="1868408"/>
            <a:ext cx="5986730" cy="3672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Rectangle 4"/>
          <p:cNvSpPr/>
          <p:nvPr/>
        </p:nvSpPr>
        <p:spPr>
          <a:xfrm>
            <a:off x="6528122" y="2058007"/>
            <a:ext cx="4271058" cy="3293209"/>
          </a:xfrm>
          <a:prstGeom prst="rect">
            <a:avLst/>
          </a:prstGeom>
        </p:spPr>
        <p:txBody>
          <a:bodyPr wrap="square">
            <a:spAutoFit/>
          </a:bodyPr>
          <a:lstStyle/>
          <a:p>
            <a:r>
              <a:rPr lang="en-US" sz="2600" dirty="0">
                <a:latin typeface="Arial Rounded MT Bold" panose="020F0704030504030204" pitchFamily="34" charset="0"/>
              </a:rPr>
              <a:t>The Co-op Ville is envisioned as a sustainable cooperative housing project that aims to build not only physical houses but develop a sustainable community as well.</a:t>
            </a:r>
          </a:p>
        </p:txBody>
      </p:sp>
    </p:spTree>
    <p:extLst>
      <p:ext uri="{BB962C8B-B14F-4D97-AF65-F5344CB8AC3E}">
        <p14:creationId xmlns:p14="http://schemas.microsoft.com/office/powerpoint/2010/main" val="1899677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2628" y="0"/>
            <a:ext cx="4826745" cy="6858000"/>
          </a:xfrm>
          <a:prstGeom prst="rect">
            <a:avLst/>
          </a:prstGeom>
        </p:spPr>
      </p:pic>
      <p:sp>
        <p:nvSpPr>
          <p:cNvPr id="6" name="TextBox 5"/>
          <p:cNvSpPr txBox="1"/>
          <p:nvPr/>
        </p:nvSpPr>
        <p:spPr>
          <a:xfrm>
            <a:off x="1955539" y="1916832"/>
            <a:ext cx="8280920" cy="2308324"/>
          </a:xfrm>
          <a:prstGeom prst="rect">
            <a:avLst/>
          </a:prstGeom>
          <a:noFill/>
        </p:spPr>
        <p:txBody>
          <a:bodyPr wrap="square" rtlCol="0">
            <a:spAutoFit/>
          </a:bodyPr>
          <a:lstStyle/>
          <a:p>
            <a:pPr algn="ctr" defTabSz="914400" fontAlgn="base">
              <a:spcBef>
                <a:spcPct val="0"/>
              </a:spcBef>
              <a:spcAft>
                <a:spcPct val="0"/>
              </a:spcAft>
            </a:pPr>
            <a:r>
              <a:rPr lang="en-US" sz="4800" dirty="0">
                <a:solidFill>
                  <a:srgbClr val="FFFF00"/>
                </a:solidFill>
                <a:latin typeface="Arial Black" panose="020B0A04020102020204" pitchFamily="34" charset="0"/>
                <a:cs typeface="Arial"/>
              </a:rPr>
              <a:t>COOPERATIVISM: the BACKBONE OF FEDERALISM!</a:t>
            </a:r>
          </a:p>
        </p:txBody>
      </p:sp>
    </p:spTree>
    <p:extLst>
      <p:ext uri="{BB962C8B-B14F-4D97-AF65-F5344CB8AC3E}">
        <p14:creationId xmlns:p14="http://schemas.microsoft.com/office/powerpoint/2010/main" val="3761400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669762" cy="1158140"/>
          </a:xfrm>
        </p:spPr>
        <p:txBody>
          <a:bodyPr>
            <a:normAutofit/>
          </a:bodyPr>
          <a:lstStyle/>
          <a:p>
            <a:pPr algn="ctr"/>
            <a:r>
              <a:rPr lang="en-US" dirty="0"/>
              <a:t>Gross inequality – </a:t>
            </a:r>
            <a:r>
              <a:rPr lang="en-US" sz="4000" cap="none" dirty="0"/>
              <a:t>on Distribution of Wealth</a:t>
            </a:r>
            <a:endParaRPr lang="en-US" dirty="0"/>
          </a:p>
        </p:txBody>
      </p:sp>
      <p:pic>
        <p:nvPicPr>
          <p:cNvPr id="6" name="Content Placeholder 5"/>
          <p:cNvPicPr>
            <a:picLocks noGrp="1" noChangeAspect="1"/>
          </p:cNvPicPr>
          <p:nvPr>
            <p:ph sz="quarter" idx="13"/>
          </p:nvPr>
        </p:nvPicPr>
        <p:blipFill>
          <a:blip r:embed="rId2"/>
          <a:stretch>
            <a:fillRect/>
          </a:stretch>
        </p:blipFill>
        <p:spPr>
          <a:xfrm>
            <a:off x="134144" y="1105753"/>
            <a:ext cx="3870266" cy="4130990"/>
          </a:xfrm>
        </p:spPr>
      </p:pic>
      <p:pic>
        <p:nvPicPr>
          <p:cNvPr id="8" name="Content Placeholder 7"/>
          <p:cNvPicPr>
            <a:picLocks noGrp="1" noChangeAspect="1"/>
          </p:cNvPicPr>
          <p:nvPr>
            <p:ph sz="quarter" idx="14"/>
          </p:nvPr>
        </p:nvPicPr>
        <p:blipFill>
          <a:blip r:embed="rId3"/>
          <a:stretch>
            <a:fillRect/>
          </a:stretch>
        </p:blipFill>
        <p:spPr>
          <a:xfrm>
            <a:off x="4004410" y="1105753"/>
            <a:ext cx="3913070" cy="4130990"/>
          </a:xfrm>
        </p:spPr>
      </p:pic>
      <p:sp>
        <p:nvSpPr>
          <p:cNvPr id="9" name="Rectangle: Rounded Corners 8"/>
          <p:cNvSpPr/>
          <p:nvPr/>
        </p:nvSpPr>
        <p:spPr>
          <a:xfrm>
            <a:off x="7924849" y="1105754"/>
            <a:ext cx="3744913" cy="4130990"/>
          </a:xfrm>
          <a:prstGeom prst="roundRect">
            <a:avLst/>
          </a:prstGeom>
          <a:solidFill>
            <a:schemeClr val="bg1">
              <a:lumMod val="85000"/>
            </a:schemeClr>
          </a:solidFill>
          <a:ln w="12700" cap="flat" cmpd="sng" algn="ctr">
            <a:solidFill>
              <a:srgbClr val="BBE0E3">
                <a:shade val="50000"/>
              </a:srgbClr>
            </a:solidFill>
            <a:prstDash val="solid"/>
            <a:miter lim="800000"/>
          </a:ln>
          <a:effectLst/>
        </p:spPr>
        <p:txBody>
          <a:bodyPr anchor="ctr"/>
          <a:lstStyle/>
          <a:p>
            <a:pPr marL="342900" indent="-342900" defTabSz="914400">
              <a:lnSpc>
                <a:spcPct val="93000"/>
              </a:lnSpc>
              <a:buFont typeface="Arial" panose="020B0604020202020204" pitchFamily="34" charset="0"/>
              <a:buChar char="•"/>
              <a:defRPr/>
            </a:pPr>
            <a:r>
              <a:rPr lang="en-US" b="1" kern="0" spc="-1" dirty="0">
                <a:solidFill>
                  <a:srgbClr val="000000"/>
                </a:solidFill>
                <a:uFill>
                  <a:solidFill>
                    <a:srgbClr val="FFFFFF"/>
                  </a:solidFill>
                </a:uFill>
                <a:latin typeface="Arial"/>
                <a:ea typeface="ＭＳ Ｐゴシック"/>
                <a:cs typeface="Arial"/>
              </a:rPr>
              <a:t>The eight richest people on the planet are worth more than the combined wealth of half the world’s population</a:t>
            </a:r>
          </a:p>
          <a:p>
            <a:pPr defTabSz="914400">
              <a:lnSpc>
                <a:spcPct val="93000"/>
              </a:lnSpc>
              <a:defRPr/>
            </a:pPr>
            <a:endParaRPr lang="en-US" b="1" kern="0" spc="-1" dirty="0">
              <a:solidFill>
                <a:srgbClr val="000000"/>
              </a:solidFill>
              <a:uFill>
                <a:solidFill>
                  <a:srgbClr val="FFFFFF"/>
                </a:solidFill>
              </a:uFill>
              <a:latin typeface="Arial"/>
              <a:ea typeface="ＭＳ Ｐゴシック"/>
              <a:cs typeface="Arial"/>
            </a:endParaRPr>
          </a:p>
          <a:p>
            <a:pPr marL="342900" indent="-342900" defTabSz="914400" eaLnBrk="1" fontAlgn="auto" hangingPunct="1">
              <a:lnSpc>
                <a:spcPct val="93000"/>
              </a:lnSpc>
              <a:spcBef>
                <a:spcPts val="0"/>
              </a:spcBef>
              <a:spcAft>
                <a:spcPts val="0"/>
              </a:spcAft>
              <a:buFont typeface="Arial" panose="020B0604020202020204" pitchFamily="34" charset="0"/>
              <a:buChar char="•"/>
              <a:defRPr/>
            </a:pPr>
            <a:r>
              <a:rPr lang="en-US" b="1" kern="0" spc="-1" dirty="0">
                <a:solidFill>
                  <a:srgbClr val="000000"/>
                </a:solidFill>
                <a:uFill>
                  <a:solidFill>
                    <a:srgbClr val="FFFFFF"/>
                  </a:solidFill>
                </a:uFill>
                <a:latin typeface="Arial"/>
                <a:ea typeface="ＭＳ Ｐゴシック"/>
                <a:cs typeface="Arial"/>
              </a:rPr>
              <a:t>The wealth of the 10 richest Filipinos grew 220% within 2010-2015 while the real value of the average daily basic pay of wage and salary workers rose by just 5.3%</a:t>
            </a:r>
          </a:p>
        </p:txBody>
      </p:sp>
    </p:spTree>
    <p:extLst>
      <p:ext uri="{BB962C8B-B14F-4D97-AF65-F5344CB8AC3E}">
        <p14:creationId xmlns:p14="http://schemas.microsoft.com/office/powerpoint/2010/main" val="192058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Thank you !</a:t>
            </a:r>
          </a:p>
        </p:txBody>
      </p:sp>
    </p:spTree>
    <p:extLst>
      <p:ext uri="{BB962C8B-B14F-4D97-AF65-F5344CB8AC3E}">
        <p14:creationId xmlns:p14="http://schemas.microsoft.com/office/powerpoint/2010/main" val="238892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6" y="34910"/>
            <a:ext cx="10396882" cy="1151965"/>
          </a:xfrm>
        </p:spPr>
        <p:txBody>
          <a:bodyPr/>
          <a:lstStyle/>
          <a:p>
            <a:pPr algn="ctr"/>
            <a:r>
              <a:rPr lang="en-US" dirty="0"/>
              <a:t>Unsustainability in ecology</a:t>
            </a:r>
          </a:p>
        </p:txBody>
      </p:sp>
      <p:pic>
        <p:nvPicPr>
          <p:cNvPr id="10" name="Picture 9"/>
          <p:cNvPicPr>
            <a:picLocks noChangeAspect="1"/>
          </p:cNvPicPr>
          <p:nvPr/>
        </p:nvPicPr>
        <p:blipFill>
          <a:blip r:embed="rId2"/>
          <a:stretch>
            <a:fillRect/>
          </a:stretch>
        </p:blipFill>
        <p:spPr>
          <a:xfrm>
            <a:off x="1724760" y="1186875"/>
            <a:ext cx="3316798" cy="2154202"/>
          </a:xfrm>
          <a:prstGeom prst="rect">
            <a:avLst/>
          </a:prstGeom>
        </p:spPr>
      </p:pic>
      <p:pic>
        <p:nvPicPr>
          <p:cNvPr id="12" name="Picture 11"/>
          <p:cNvPicPr>
            <a:picLocks noChangeAspect="1"/>
          </p:cNvPicPr>
          <p:nvPr/>
        </p:nvPicPr>
        <p:blipFill>
          <a:blip r:embed="rId3"/>
          <a:stretch>
            <a:fillRect/>
          </a:stretch>
        </p:blipFill>
        <p:spPr>
          <a:xfrm>
            <a:off x="7028721" y="1186875"/>
            <a:ext cx="3316798" cy="2154202"/>
          </a:xfrm>
          <a:prstGeom prst="rect">
            <a:avLst/>
          </a:prstGeom>
        </p:spPr>
      </p:pic>
      <p:pic>
        <p:nvPicPr>
          <p:cNvPr id="14" name="Picture 13"/>
          <p:cNvPicPr>
            <a:picLocks noChangeAspect="1"/>
          </p:cNvPicPr>
          <p:nvPr/>
        </p:nvPicPr>
        <p:blipFill>
          <a:blip r:embed="rId4"/>
          <a:stretch>
            <a:fillRect/>
          </a:stretch>
        </p:blipFill>
        <p:spPr>
          <a:xfrm>
            <a:off x="1724760" y="3451110"/>
            <a:ext cx="3316798" cy="2140798"/>
          </a:xfrm>
          <a:prstGeom prst="rect">
            <a:avLst/>
          </a:prstGeom>
        </p:spPr>
      </p:pic>
      <p:pic>
        <p:nvPicPr>
          <p:cNvPr id="16" name="Picture 15"/>
          <p:cNvPicPr>
            <a:picLocks noChangeAspect="1"/>
          </p:cNvPicPr>
          <p:nvPr/>
        </p:nvPicPr>
        <p:blipFill>
          <a:blip r:embed="rId5"/>
          <a:stretch>
            <a:fillRect/>
          </a:stretch>
        </p:blipFill>
        <p:spPr>
          <a:xfrm>
            <a:off x="7028721" y="3451110"/>
            <a:ext cx="3324225" cy="2140798"/>
          </a:xfrm>
          <a:prstGeom prst="rect">
            <a:avLst/>
          </a:prstGeom>
        </p:spPr>
      </p:pic>
      <p:sp>
        <p:nvSpPr>
          <p:cNvPr id="18" name="Title 1"/>
          <p:cNvSpPr txBox="1">
            <a:spLocks/>
          </p:cNvSpPr>
          <p:nvPr/>
        </p:nvSpPr>
        <p:spPr>
          <a:xfrm>
            <a:off x="0" y="5435585"/>
            <a:ext cx="11706225"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sz="2800" dirty="0">
                <a:solidFill>
                  <a:schemeClr val="bg1"/>
                </a:solidFill>
              </a:rPr>
              <a:t>Global warming     melting of iceberg     rising of oceans     climate change</a:t>
            </a:r>
          </a:p>
        </p:txBody>
      </p:sp>
    </p:spTree>
    <p:extLst>
      <p:ext uri="{BB962C8B-B14F-4D97-AF65-F5344CB8AC3E}">
        <p14:creationId xmlns:p14="http://schemas.microsoft.com/office/powerpoint/2010/main" val="82458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6" y="34910"/>
            <a:ext cx="10396882" cy="1151965"/>
          </a:xfrm>
        </p:spPr>
        <p:txBody>
          <a:bodyPr/>
          <a:lstStyle/>
          <a:p>
            <a:pPr algn="ctr"/>
            <a:r>
              <a:rPr lang="en-US" dirty="0"/>
              <a:t>Unsustainability in ecology</a:t>
            </a:r>
          </a:p>
        </p:txBody>
      </p:sp>
      <p:sp>
        <p:nvSpPr>
          <p:cNvPr id="9" name="CustomShape 7"/>
          <p:cNvSpPr/>
          <p:nvPr/>
        </p:nvSpPr>
        <p:spPr>
          <a:xfrm>
            <a:off x="5355659" y="1186875"/>
            <a:ext cx="2530475" cy="658812"/>
          </a:xfrm>
          <a:prstGeom prst="rect">
            <a:avLst/>
          </a:prstGeom>
          <a:gradFill>
            <a:gsLst>
              <a:gs pos="0">
                <a:srgbClr val="4F81BD">
                  <a:lumMod val="5000"/>
                  <a:lumOff val="95000"/>
                </a:srgbClr>
              </a:gs>
              <a:gs pos="0">
                <a:srgbClr val="4F81BD">
                  <a:lumMod val="45000"/>
                  <a:lumOff val="55000"/>
                </a:srgbClr>
              </a:gs>
              <a:gs pos="0">
                <a:srgbClr val="4F81BD">
                  <a:lumMod val="45000"/>
                  <a:lumOff val="55000"/>
                </a:srgbClr>
              </a:gs>
              <a:gs pos="68000">
                <a:srgbClr val="4F81BD">
                  <a:lumMod val="30000"/>
                  <a:lumOff val="70000"/>
                  <a:alpha val="0"/>
                </a:srgbClr>
              </a:gs>
            </a:gsLst>
            <a:lin ang="0" scaled="0"/>
          </a:gradFill>
          <a:ln>
            <a:noFill/>
          </a:ln>
          <a:effectLst/>
        </p:spPr>
        <p:txBody>
          <a:bodyPr lIns="90000" tIns="45000" rIns="90000" bIns="45000" anchor="ctr"/>
          <a:lstStyle/>
          <a:p>
            <a:pPr marL="0" marR="0" lvl="0" indent="0" defTabSz="914400" eaLnBrk="1" fontAlgn="auto" latinLnBrk="0" hangingPunct="1">
              <a:lnSpc>
                <a:spcPct val="93000"/>
              </a:lnSpc>
              <a:spcBef>
                <a:spcPts val="0"/>
              </a:spcBef>
              <a:spcAft>
                <a:spcPts val="0"/>
              </a:spcAft>
              <a:buClrTx/>
              <a:buSzTx/>
              <a:buFontTx/>
              <a:buNone/>
              <a:tabLst/>
              <a:defRPr/>
            </a:pPr>
            <a:r>
              <a:rPr kumimoji="0" lang="en-US" sz="2000" b="1" i="0" u="none" strike="noStrike" kern="0" cap="none" spc="-1" normalizeH="0" baseline="0" noProof="0" dirty="0">
                <a:ln>
                  <a:noFill/>
                </a:ln>
                <a:solidFill>
                  <a:schemeClr val="accent1"/>
                </a:solidFill>
                <a:effectLst>
                  <a:outerShdw blurRad="38100" dist="38100" dir="2700000" algn="tl">
                    <a:srgbClr val="000000">
                      <a:alpha val="43137"/>
                    </a:srgbClr>
                  </a:outerShdw>
                </a:effectLst>
                <a:uLnTx/>
                <a:uFill>
                  <a:solidFill>
                    <a:srgbClr val="FFFFFF"/>
                  </a:solidFill>
                </a:uFill>
                <a:latin typeface="Calibri"/>
                <a:ea typeface="ＭＳ Ｐゴシック"/>
                <a:cs typeface="+mn-cs"/>
              </a:rPr>
              <a:t>WATER </a:t>
            </a:r>
          </a:p>
          <a:p>
            <a:pPr marL="0" marR="0" lvl="0" indent="0" defTabSz="914400" eaLnBrk="1" fontAlgn="auto" latinLnBrk="0" hangingPunct="1">
              <a:lnSpc>
                <a:spcPct val="93000"/>
              </a:lnSpc>
              <a:spcBef>
                <a:spcPts val="0"/>
              </a:spcBef>
              <a:spcAft>
                <a:spcPts val="0"/>
              </a:spcAft>
              <a:buClrTx/>
              <a:buSzTx/>
              <a:buFontTx/>
              <a:buNone/>
              <a:tabLst/>
              <a:defRPr/>
            </a:pPr>
            <a:r>
              <a:rPr kumimoji="0" lang="en-US" sz="2000" b="1" i="0" u="none" strike="noStrike" kern="0" cap="none" spc="-1" normalizeH="0" baseline="0" noProof="0" dirty="0">
                <a:ln>
                  <a:noFill/>
                </a:ln>
                <a:solidFill>
                  <a:schemeClr val="accent1"/>
                </a:solidFill>
                <a:effectLst>
                  <a:outerShdw blurRad="38100" dist="38100" dir="2700000" algn="tl">
                    <a:srgbClr val="000000">
                      <a:alpha val="43137"/>
                    </a:srgbClr>
                  </a:outerShdw>
                </a:effectLst>
                <a:uLnTx/>
                <a:uFill>
                  <a:solidFill>
                    <a:srgbClr val="FFFFFF"/>
                  </a:solidFill>
                </a:uFill>
                <a:latin typeface="Calibri"/>
                <a:ea typeface="ＭＳ Ｐゴシック"/>
                <a:cs typeface="+mn-cs"/>
              </a:rPr>
              <a:t>CRISIS</a:t>
            </a:r>
            <a:endParaRPr kumimoji="0" lang="en-US" sz="20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Calibri"/>
              <a:cs typeface="+mn-cs"/>
            </a:endParaRPr>
          </a:p>
        </p:txBody>
      </p:sp>
      <p:sp>
        <p:nvSpPr>
          <p:cNvPr id="11" name="CustomShape 7"/>
          <p:cNvSpPr/>
          <p:nvPr/>
        </p:nvSpPr>
        <p:spPr>
          <a:xfrm>
            <a:off x="3395097" y="1186875"/>
            <a:ext cx="1946275" cy="658812"/>
          </a:xfrm>
          <a:prstGeom prst="rect">
            <a:avLst/>
          </a:prstGeom>
          <a:gradFill>
            <a:gsLst>
              <a:gs pos="0">
                <a:srgbClr val="4F81BD">
                  <a:lumMod val="5000"/>
                  <a:lumOff val="95000"/>
                </a:srgbClr>
              </a:gs>
              <a:gs pos="0">
                <a:srgbClr val="4F81BD">
                  <a:lumMod val="45000"/>
                  <a:lumOff val="55000"/>
                </a:srgbClr>
              </a:gs>
              <a:gs pos="0">
                <a:srgbClr val="4F81BD">
                  <a:lumMod val="45000"/>
                  <a:lumOff val="55000"/>
                </a:srgbClr>
              </a:gs>
              <a:gs pos="68000">
                <a:srgbClr val="4F81BD">
                  <a:lumMod val="30000"/>
                  <a:lumOff val="70000"/>
                  <a:alpha val="0"/>
                </a:srgbClr>
              </a:gs>
            </a:gsLst>
            <a:lin ang="0" scaled="0"/>
          </a:gradFill>
          <a:ln>
            <a:noFill/>
          </a:ln>
          <a:effectLst/>
        </p:spPr>
        <p:txBody>
          <a:bodyPr lIns="90000" tIns="45000" rIns="90000" bIns="45000" anchor="ctr"/>
          <a:lstStyle/>
          <a:p>
            <a:pPr marL="0" marR="0" lvl="0" indent="0" defTabSz="914400" eaLnBrk="1" fontAlgn="auto" latinLnBrk="0" hangingPunct="1">
              <a:lnSpc>
                <a:spcPct val="93000"/>
              </a:lnSpc>
              <a:spcBef>
                <a:spcPts val="0"/>
              </a:spcBef>
              <a:spcAft>
                <a:spcPts val="0"/>
              </a:spcAft>
              <a:buClrTx/>
              <a:buSzTx/>
              <a:buFontTx/>
              <a:buNone/>
              <a:tabLst/>
              <a:defRPr/>
            </a:pPr>
            <a:r>
              <a:rPr kumimoji="0" lang="en-US" sz="2000" b="1" i="0" u="none" strike="noStrike" kern="0" cap="none" spc="-1" normalizeH="0" baseline="0" noProof="0" dirty="0">
                <a:ln>
                  <a:noFill/>
                </a:ln>
                <a:solidFill>
                  <a:schemeClr val="accent1"/>
                </a:solidFill>
                <a:effectLst>
                  <a:outerShdw blurRad="38100" dist="38100" dir="2700000" algn="tl">
                    <a:srgbClr val="000000">
                      <a:alpha val="43137"/>
                    </a:srgbClr>
                  </a:outerShdw>
                </a:effectLst>
                <a:uLnTx/>
                <a:uFill>
                  <a:solidFill>
                    <a:srgbClr val="FFFFFF"/>
                  </a:solidFill>
                </a:uFill>
                <a:latin typeface="Calibri"/>
                <a:ea typeface="ＭＳ Ｐゴシック"/>
                <a:cs typeface="+mn-cs"/>
              </a:rPr>
              <a:t>BIODIVERSITY HOTSPOT</a:t>
            </a:r>
            <a:endParaRPr kumimoji="0" lang="en-US" sz="20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Calibri"/>
              <a:cs typeface="+mn-cs"/>
            </a:endParaRPr>
          </a:p>
        </p:txBody>
      </p:sp>
      <p:sp>
        <p:nvSpPr>
          <p:cNvPr id="13" name="CustomShape 7"/>
          <p:cNvSpPr/>
          <p:nvPr/>
        </p:nvSpPr>
        <p:spPr>
          <a:xfrm>
            <a:off x="1247209" y="1186875"/>
            <a:ext cx="1939925" cy="658812"/>
          </a:xfrm>
          <a:prstGeom prst="rect">
            <a:avLst/>
          </a:prstGeom>
          <a:gradFill>
            <a:gsLst>
              <a:gs pos="0">
                <a:srgbClr val="4F81BD">
                  <a:lumMod val="5000"/>
                  <a:lumOff val="95000"/>
                </a:srgbClr>
              </a:gs>
              <a:gs pos="0">
                <a:srgbClr val="4F81BD">
                  <a:lumMod val="45000"/>
                  <a:lumOff val="55000"/>
                </a:srgbClr>
              </a:gs>
              <a:gs pos="0">
                <a:srgbClr val="4F81BD">
                  <a:lumMod val="45000"/>
                  <a:lumOff val="55000"/>
                </a:srgbClr>
              </a:gs>
              <a:gs pos="68000">
                <a:srgbClr val="4F81BD">
                  <a:lumMod val="30000"/>
                  <a:lumOff val="70000"/>
                  <a:alpha val="0"/>
                </a:srgbClr>
              </a:gs>
            </a:gsLst>
            <a:lin ang="0" scaled="0"/>
          </a:gradFill>
          <a:ln>
            <a:noFill/>
          </a:ln>
          <a:effectLst/>
        </p:spPr>
        <p:txBody>
          <a:bodyPr lIns="90000" tIns="45000" rIns="90000" bIns="45000" anchor="ctr"/>
          <a:lstStyle/>
          <a:p>
            <a:pPr marL="0" marR="0" lvl="0" indent="0" defTabSz="914400" eaLnBrk="1" fontAlgn="auto" latinLnBrk="0" hangingPunct="1">
              <a:lnSpc>
                <a:spcPct val="93000"/>
              </a:lnSpc>
              <a:spcBef>
                <a:spcPts val="0"/>
              </a:spcBef>
              <a:spcAft>
                <a:spcPts val="0"/>
              </a:spcAft>
              <a:buClrTx/>
              <a:buSzTx/>
              <a:buFontTx/>
              <a:buNone/>
              <a:tabLst/>
              <a:defRPr/>
            </a:pPr>
            <a:r>
              <a:rPr kumimoji="0" lang="en-US" sz="2000" b="1" i="0" u="none" strike="noStrike" kern="0" cap="none" spc="-1" normalizeH="0" baseline="0" noProof="0" dirty="0">
                <a:ln>
                  <a:noFill/>
                </a:ln>
                <a:solidFill>
                  <a:schemeClr val="accent1"/>
                </a:solidFill>
                <a:effectLst>
                  <a:outerShdw blurRad="38100" dist="38100" dir="2700000" algn="tl">
                    <a:srgbClr val="000000">
                      <a:alpha val="43137"/>
                    </a:srgbClr>
                  </a:outerShdw>
                </a:effectLst>
                <a:uLnTx/>
                <a:uFill>
                  <a:solidFill>
                    <a:srgbClr val="FFFFFF"/>
                  </a:solidFill>
                </a:uFill>
                <a:latin typeface="Calibri"/>
                <a:ea typeface="ＭＳ Ｐゴシック"/>
                <a:cs typeface="+mn-cs"/>
              </a:rPr>
              <a:t>DEGRADED COAST</a:t>
            </a:r>
            <a:endParaRPr kumimoji="0" lang="en-US" sz="20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Calibri"/>
              <a:cs typeface="+mn-cs"/>
            </a:endParaRPr>
          </a:p>
        </p:txBody>
      </p:sp>
      <p:sp>
        <p:nvSpPr>
          <p:cNvPr id="15" name="CustomShape 8"/>
          <p:cNvSpPr/>
          <p:nvPr/>
        </p:nvSpPr>
        <p:spPr>
          <a:xfrm>
            <a:off x="1140204" y="1853478"/>
            <a:ext cx="1936750" cy="788988"/>
          </a:xfrm>
          <a:prstGeom prst="rect">
            <a:avLst/>
          </a:prstGeom>
          <a:noFill/>
          <a:ln>
            <a:noFill/>
          </a:ln>
          <a:effectLst/>
        </p:spPr>
        <p:txBody>
          <a:bodyPr lIns="90000" tIns="45000" rIns="90000" bIns="45000"/>
          <a:lstStyle/>
          <a:p>
            <a:pPr marL="180975" marR="0" lvl="0" indent="-180975" defTabSz="914400" eaLnBrk="1" fontAlgn="auto" latinLnBrk="0" hangingPunct="1">
              <a:lnSpc>
                <a:spcPct val="93000"/>
              </a:lnSpc>
              <a:spcBef>
                <a:spcPts val="0"/>
              </a:spcBef>
              <a:spcAft>
                <a:spcPts val="0"/>
              </a:spcAft>
              <a:buClrTx/>
              <a:buSzTx/>
              <a:buFont typeface="Arial" pitchFamily="34" charset="0"/>
              <a:buChar char="•"/>
              <a:tabLst/>
              <a:defRPr/>
            </a:pPr>
            <a:r>
              <a:rPr kumimoji="0" lang="en-PH" sz="2000" b="1" i="0" u="none" strike="noStrike" kern="0" cap="none" spc="-1" normalizeH="0" baseline="0" noProof="0" dirty="0">
                <a:ln>
                  <a:noFill/>
                </a:ln>
                <a:uLnTx/>
                <a:uFill>
                  <a:solidFill>
                    <a:srgbClr val="FFFFFF"/>
                  </a:solidFill>
                </a:uFill>
                <a:latin typeface="Calibri"/>
                <a:ea typeface="ＭＳ Ｐゴシック"/>
                <a:cs typeface="+mn-cs"/>
              </a:rPr>
              <a:t>70% of reefs at high/very high risk, among world’s “coral hotspots”, 76% of mangroves lost</a:t>
            </a:r>
            <a:endParaRPr kumimoji="0" lang="en-PH" sz="2000" b="1" i="0" u="none" strike="noStrike" kern="0" cap="none" spc="0" normalizeH="0" baseline="0" noProof="0" dirty="0">
              <a:ln>
                <a:noFill/>
              </a:ln>
              <a:uLnTx/>
              <a:uFillTx/>
              <a:latin typeface="Calibri"/>
              <a:cs typeface="+mn-cs"/>
            </a:endParaRPr>
          </a:p>
        </p:txBody>
      </p:sp>
      <p:sp>
        <p:nvSpPr>
          <p:cNvPr id="17" name="CustomShape 12"/>
          <p:cNvSpPr/>
          <p:nvPr/>
        </p:nvSpPr>
        <p:spPr>
          <a:xfrm>
            <a:off x="3294799" y="1894175"/>
            <a:ext cx="1735138" cy="538163"/>
          </a:xfrm>
          <a:prstGeom prst="rect">
            <a:avLst/>
          </a:prstGeom>
          <a:noFill/>
          <a:ln>
            <a:noFill/>
          </a:ln>
          <a:effectLst/>
        </p:spPr>
        <p:txBody>
          <a:bodyPr lIns="90000" tIns="45000" rIns="90000" bIns="45000"/>
          <a:lstStyle/>
          <a:p>
            <a:pPr marL="180975" marR="0" lvl="0" indent="-180975" defTabSz="914400" eaLnBrk="1" fontAlgn="auto" latinLnBrk="0" hangingPunct="1">
              <a:lnSpc>
                <a:spcPct val="93000"/>
              </a:lnSpc>
              <a:spcBef>
                <a:spcPts val="0"/>
              </a:spcBef>
              <a:spcAft>
                <a:spcPts val="0"/>
              </a:spcAft>
              <a:buClrTx/>
              <a:buSzTx/>
              <a:buFont typeface="Arial" panose="020B0604020202020204" pitchFamily="34" charset="0"/>
              <a:buChar char="•"/>
              <a:tabLst/>
              <a:defRPr/>
            </a:pPr>
            <a:r>
              <a:rPr kumimoji="0" lang="en-PH" sz="2000" b="1" i="0" u="none" strike="noStrike" kern="0" cap="none" spc="-1" normalizeH="0" baseline="0" noProof="0" dirty="0">
                <a:ln>
                  <a:noFill/>
                </a:ln>
                <a:uLnTx/>
                <a:uFill>
                  <a:solidFill>
                    <a:srgbClr val="FFFFFF"/>
                  </a:solidFill>
                </a:uFill>
                <a:latin typeface="Calibri"/>
                <a:ea typeface="ＭＳ Ｐゴシック"/>
                <a:cs typeface="+mn-cs"/>
              </a:rPr>
              <a:t>4</a:t>
            </a:r>
            <a:r>
              <a:rPr kumimoji="0" lang="en-PH" sz="2000" b="1" i="0" u="none" strike="noStrike" kern="0" cap="none" spc="-1" normalizeH="0" baseline="30000" noProof="0" dirty="0">
                <a:ln>
                  <a:noFill/>
                </a:ln>
                <a:uLnTx/>
                <a:uFill>
                  <a:solidFill>
                    <a:srgbClr val="FFFFFF"/>
                  </a:solidFill>
                </a:uFill>
                <a:latin typeface="Calibri"/>
                <a:ea typeface="ＭＳ Ｐゴシック"/>
                <a:cs typeface="+mn-cs"/>
              </a:rPr>
              <a:t>th</a:t>
            </a:r>
            <a:r>
              <a:rPr kumimoji="0" lang="en-PH" sz="2000" b="1" i="0" u="none" strike="noStrike" kern="0" cap="none" spc="-1" normalizeH="0" baseline="0" noProof="0" dirty="0">
                <a:ln>
                  <a:noFill/>
                </a:ln>
                <a:uLnTx/>
                <a:uFill>
                  <a:solidFill>
                    <a:srgbClr val="FFFFFF"/>
                  </a:solidFill>
                </a:uFill>
                <a:latin typeface="Calibri"/>
                <a:ea typeface="ＭＳ Ｐゴシック"/>
                <a:cs typeface="+mn-cs"/>
              </a:rPr>
              <a:t> country in Asia with most number of </a:t>
            </a:r>
            <a:endParaRPr kumimoji="0" lang="en-PH" sz="2000" b="1" i="0" u="none" strike="noStrike" kern="0" cap="none" spc="0" normalizeH="0" baseline="0" noProof="0" dirty="0">
              <a:ln>
                <a:noFill/>
              </a:ln>
              <a:uLnTx/>
              <a:uFillTx/>
              <a:latin typeface="Calibri"/>
              <a:cs typeface="+mn-cs"/>
            </a:endParaRPr>
          </a:p>
          <a:p>
            <a:pPr marL="180975" marR="0" lvl="0" indent="-180975" defTabSz="914400" eaLnBrk="1" fontAlgn="auto" latinLnBrk="0" hangingPunct="1">
              <a:lnSpc>
                <a:spcPct val="93000"/>
              </a:lnSpc>
              <a:spcBef>
                <a:spcPts val="0"/>
              </a:spcBef>
              <a:spcAft>
                <a:spcPts val="0"/>
              </a:spcAft>
              <a:buClrTx/>
              <a:buSzTx/>
              <a:buFontTx/>
              <a:buNone/>
              <a:tabLst/>
              <a:defRPr/>
            </a:pPr>
            <a:r>
              <a:rPr kumimoji="0" lang="en-PH" sz="2000" b="1" i="0" u="none" strike="noStrike" kern="0" cap="none" spc="-1" normalizeH="0" baseline="0" noProof="0" dirty="0">
                <a:ln>
                  <a:noFill/>
                </a:ln>
                <a:uLnTx/>
                <a:uFill>
                  <a:solidFill>
                    <a:srgbClr val="FFFFFF"/>
                  </a:solidFill>
                </a:uFill>
                <a:latin typeface="Calibri"/>
                <a:ea typeface="ＭＳ Ｐゴシック"/>
                <a:cs typeface="+mn-cs"/>
              </a:rPr>
              <a:t>   threatened species    (221 fauna, 526 flora)</a:t>
            </a:r>
            <a:endParaRPr kumimoji="0" lang="en-PH" sz="2000" b="1" i="0" u="none" strike="noStrike" kern="0" cap="none" spc="0" normalizeH="0" baseline="0" noProof="0" dirty="0">
              <a:ln>
                <a:noFill/>
              </a:ln>
              <a:uLnTx/>
              <a:uFillTx/>
              <a:latin typeface="Calibri"/>
              <a:cs typeface="+mn-cs"/>
            </a:endParaRPr>
          </a:p>
          <a:p>
            <a:pPr marL="180975" marR="0" lvl="0" indent="-180975" defTabSz="914400" eaLnBrk="1" fontAlgn="auto" latinLnBrk="0" hangingPunct="1">
              <a:lnSpc>
                <a:spcPct val="93000"/>
              </a:lnSpc>
              <a:spcBef>
                <a:spcPts val="0"/>
              </a:spcBef>
              <a:spcAft>
                <a:spcPts val="0"/>
              </a:spcAft>
              <a:buClrTx/>
              <a:buSzTx/>
              <a:buFont typeface="Arial" pitchFamily="34" charset="0"/>
              <a:buChar char="•"/>
              <a:tabLst/>
              <a:defRPr/>
            </a:pPr>
            <a:endParaRPr kumimoji="0" lang="en-PH" sz="2000" b="1" i="0" u="none" strike="noStrike" kern="0" cap="none" spc="0" normalizeH="0" baseline="0" noProof="0" dirty="0">
              <a:ln>
                <a:noFill/>
              </a:ln>
              <a:uLnTx/>
              <a:uFillTx/>
              <a:latin typeface="Calibri"/>
              <a:ea typeface="+mn-ea"/>
              <a:cs typeface="+mn-cs"/>
            </a:endParaRPr>
          </a:p>
        </p:txBody>
      </p:sp>
      <p:sp>
        <p:nvSpPr>
          <p:cNvPr id="19" name="CustomShape 16"/>
          <p:cNvSpPr/>
          <p:nvPr/>
        </p:nvSpPr>
        <p:spPr>
          <a:xfrm>
            <a:off x="1952059" y="2218750"/>
            <a:ext cx="2847975" cy="922337"/>
          </a:xfrm>
          <a:prstGeom prst="rect">
            <a:avLst/>
          </a:prstGeom>
          <a:noFill/>
          <a:ln>
            <a:noFill/>
          </a:ln>
          <a:effectLst/>
        </p:spPr>
        <p:txBody>
          <a:bodyPr lIns="90000" tIns="45000" rIns="90000" bIns="45000"/>
          <a:lstStyle/>
          <a:p>
            <a:pPr marL="285750" marR="0" lvl="0" indent="-285750" defTabSz="914400" eaLnBrk="1" fontAlgn="auto" latinLnBrk="0" hangingPunct="1">
              <a:lnSpc>
                <a:spcPct val="93000"/>
              </a:lnSpc>
              <a:spcBef>
                <a:spcPts val="0"/>
              </a:spcBef>
              <a:spcAft>
                <a:spcPts val="0"/>
              </a:spcAft>
              <a:buClrTx/>
              <a:buSzTx/>
              <a:buFont typeface="Arial" pitchFamily="34" charset="0"/>
              <a:buChar char="•"/>
              <a:tabLst/>
              <a:defRPr/>
            </a:pPr>
            <a:endParaRPr kumimoji="0" sz="2000" b="1" i="0" u="none" strike="noStrike" kern="0" cap="none" spc="0" normalizeH="0" baseline="0" noProof="0" dirty="0">
              <a:ln>
                <a:noFill/>
              </a:ln>
              <a:effectLst>
                <a:outerShdw blurRad="38100" dist="38100" dir="2700000" algn="tl">
                  <a:srgbClr val="000000">
                    <a:alpha val="43137"/>
                  </a:srgbClr>
                </a:outerShdw>
              </a:effectLst>
              <a:uLnTx/>
              <a:uFillTx/>
              <a:latin typeface="Calibri"/>
              <a:ea typeface="+mn-ea"/>
              <a:cs typeface="+mn-cs"/>
            </a:endParaRPr>
          </a:p>
        </p:txBody>
      </p:sp>
      <p:sp>
        <p:nvSpPr>
          <p:cNvPr id="20" name="CustomShape 18"/>
          <p:cNvSpPr/>
          <p:nvPr/>
        </p:nvSpPr>
        <p:spPr>
          <a:xfrm>
            <a:off x="5379472" y="1908182"/>
            <a:ext cx="2012950" cy="1965325"/>
          </a:xfrm>
          <a:prstGeom prst="rect">
            <a:avLst/>
          </a:prstGeom>
          <a:noFill/>
          <a:ln>
            <a:noFill/>
          </a:ln>
          <a:effectLst/>
        </p:spPr>
        <p:txBody>
          <a:bodyPr lIns="90000" tIns="45000" rIns="90000" bIns="45000"/>
          <a:lstStyle/>
          <a:p>
            <a:pPr marL="180975" marR="0" lvl="0" indent="-180975" defTabSz="914400" eaLnBrk="1" fontAlgn="auto" latinLnBrk="0" hangingPunct="1">
              <a:lnSpc>
                <a:spcPct val="93000"/>
              </a:lnSpc>
              <a:spcBef>
                <a:spcPts val="0"/>
              </a:spcBef>
              <a:spcAft>
                <a:spcPts val="0"/>
              </a:spcAft>
              <a:buClrTx/>
              <a:buSzTx/>
              <a:buFont typeface="Arial" pitchFamily="34" charset="0"/>
              <a:buChar char="•"/>
              <a:tabLst/>
              <a:defRPr/>
            </a:pPr>
            <a:r>
              <a:rPr kumimoji="0" lang="en-PH" sz="2000" b="1" i="0" u="none" strike="noStrike" kern="0" cap="none" spc="-1" normalizeH="0" baseline="0" noProof="0" dirty="0">
                <a:ln>
                  <a:noFill/>
                </a:ln>
                <a:uLnTx/>
                <a:uFill>
                  <a:solidFill>
                    <a:srgbClr val="FFFFFF"/>
                  </a:solidFill>
                </a:uFill>
                <a:latin typeface="Calibri"/>
                <a:ea typeface="ＭＳ Ｐゴシック"/>
                <a:cs typeface="+mn-cs"/>
              </a:rPr>
              <a:t>67% of river systems unsafe</a:t>
            </a:r>
          </a:p>
          <a:p>
            <a:pPr marL="180975" marR="0" lvl="0" indent="-180975" defTabSz="914400" eaLnBrk="1" fontAlgn="auto" latinLnBrk="0" hangingPunct="1">
              <a:lnSpc>
                <a:spcPct val="93000"/>
              </a:lnSpc>
              <a:spcBef>
                <a:spcPts val="0"/>
              </a:spcBef>
              <a:spcAft>
                <a:spcPts val="0"/>
              </a:spcAft>
              <a:buClrTx/>
              <a:buSzTx/>
              <a:buFontTx/>
              <a:buNone/>
              <a:tabLst/>
              <a:defRPr/>
            </a:pPr>
            <a:endParaRPr kumimoji="0" lang="en-PH" sz="2000" b="1" i="0" u="none" strike="noStrike" kern="0" cap="none" spc="0" normalizeH="0" baseline="0" noProof="0" dirty="0">
              <a:ln>
                <a:noFill/>
              </a:ln>
              <a:uLnTx/>
              <a:uFillTx/>
              <a:latin typeface="Calibri"/>
              <a:ea typeface="+mn-ea"/>
              <a:cs typeface="+mn-cs"/>
            </a:endParaRPr>
          </a:p>
          <a:p>
            <a:pPr marL="180975" marR="0" lvl="0" indent="-180975" defTabSz="914400" eaLnBrk="1" fontAlgn="auto" latinLnBrk="0" hangingPunct="1">
              <a:lnSpc>
                <a:spcPct val="93000"/>
              </a:lnSpc>
              <a:spcBef>
                <a:spcPts val="0"/>
              </a:spcBef>
              <a:spcAft>
                <a:spcPts val="0"/>
              </a:spcAft>
              <a:buClrTx/>
              <a:buSzTx/>
              <a:buFont typeface="Arial" pitchFamily="34" charset="0"/>
              <a:buChar char="•"/>
              <a:tabLst/>
              <a:defRPr/>
            </a:pPr>
            <a:r>
              <a:rPr kumimoji="0" lang="en-PH" sz="2000" b="1" i="0" u="none" strike="noStrike" kern="0" cap="none" spc="-1" normalizeH="0" baseline="0" noProof="0" dirty="0">
                <a:ln>
                  <a:noFill/>
                </a:ln>
                <a:uLnTx/>
                <a:uFill>
                  <a:solidFill>
                    <a:srgbClr val="FFFFFF"/>
                  </a:solidFill>
                </a:uFill>
                <a:latin typeface="Calibri"/>
                <a:ea typeface="ＭＳ Ｐゴシック"/>
                <a:cs typeface="+mn-cs"/>
              </a:rPr>
              <a:t>58% of groundwater contaminated</a:t>
            </a:r>
          </a:p>
          <a:p>
            <a:pPr marL="180975" marR="0" lvl="0" indent="-180975" defTabSz="914400" eaLnBrk="1" fontAlgn="auto" latinLnBrk="0" hangingPunct="1">
              <a:lnSpc>
                <a:spcPct val="93000"/>
              </a:lnSpc>
              <a:spcBef>
                <a:spcPts val="0"/>
              </a:spcBef>
              <a:spcAft>
                <a:spcPts val="0"/>
              </a:spcAft>
              <a:buClrTx/>
              <a:buSzTx/>
              <a:buFontTx/>
              <a:buNone/>
              <a:tabLst/>
              <a:defRPr/>
            </a:pPr>
            <a:endParaRPr kumimoji="0" lang="en-PH" sz="2000" b="1" i="0" u="none" strike="noStrike" kern="0" cap="none" spc="-1" normalizeH="0" baseline="0" noProof="0" dirty="0">
              <a:ln>
                <a:noFill/>
              </a:ln>
              <a:uLnTx/>
              <a:uFill>
                <a:solidFill>
                  <a:srgbClr val="FFFFFF"/>
                </a:solidFill>
              </a:uFill>
              <a:latin typeface="Calibri"/>
              <a:ea typeface="ＭＳ Ｐゴシック"/>
              <a:cs typeface="+mn-cs"/>
            </a:endParaRPr>
          </a:p>
          <a:p>
            <a:pPr marL="180975" marR="0" lvl="0" indent="-180975" defTabSz="914400" eaLnBrk="1" fontAlgn="auto" latinLnBrk="0" hangingPunct="1">
              <a:lnSpc>
                <a:spcPct val="93000"/>
              </a:lnSpc>
              <a:spcBef>
                <a:spcPts val="0"/>
              </a:spcBef>
              <a:spcAft>
                <a:spcPts val="0"/>
              </a:spcAft>
              <a:buClrTx/>
              <a:buSzTx/>
              <a:buFont typeface="Arial" pitchFamily="34" charset="0"/>
              <a:buChar char="•"/>
              <a:tabLst/>
              <a:defRPr/>
            </a:pPr>
            <a:r>
              <a:rPr kumimoji="0" lang="en-PH" sz="2000" b="1" i="0" u="none" strike="noStrike" kern="0" cap="none" spc="-1" normalizeH="0" baseline="0" noProof="0" dirty="0">
                <a:ln>
                  <a:noFill/>
                </a:ln>
                <a:uLnTx/>
                <a:uFill>
                  <a:solidFill>
                    <a:srgbClr val="FFFFFF"/>
                  </a:solidFill>
                </a:uFill>
                <a:latin typeface="Calibri"/>
                <a:ea typeface="ＭＳ Ｐゴシック"/>
                <a:cs typeface="+mn-cs"/>
              </a:rPr>
              <a:t>25 major rivers biologically dead</a:t>
            </a:r>
            <a:endParaRPr kumimoji="0" lang="en-PH" sz="2000" b="1" i="0" u="none" strike="noStrike" kern="0" cap="none" spc="0" normalizeH="0" baseline="0" noProof="0" dirty="0">
              <a:ln>
                <a:noFill/>
              </a:ln>
              <a:uLnTx/>
              <a:uFillTx/>
              <a:latin typeface="Calibri"/>
              <a:cs typeface="+mn-cs"/>
            </a:endParaRPr>
          </a:p>
          <a:p>
            <a:pPr marL="180975" marR="0" lvl="0" indent="-180975" defTabSz="914400" eaLnBrk="1" fontAlgn="auto" latinLnBrk="0" hangingPunct="1">
              <a:lnSpc>
                <a:spcPct val="93000"/>
              </a:lnSpc>
              <a:spcBef>
                <a:spcPts val="0"/>
              </a:spcBef>
              <a:spcAft>
                <a:spcPts val="0"/>
              </a:spcAft>
              <a:buClrTx/>
              <a:buSzTx/>
              <a:buFont typeface="Arial" pitchFamily="34" charset="0"/>
              <a:buChar char="•"/>
              <a:tabLst/>
              <a:defRPr/>
            </a:pPr>
            <a:endParaRPr kumimoji="0" sz="2000" b="1" i="0" u="none" strike="noStrike" kern="0" cap="none" spc="0" normalizeH="0" baseline="0" noProof="0" dirty="0">
              <a:ln>
                <a:noFill/>
              </a:ln>
              <a:uLnTx/>
              <a:uFillTx/>
              <a:latin typeface="Calibri"/>
              <a:ea typeface="+mn-ea"/>
              <a:cs typeface="+mn-cs"/>
            </a:endParaRPr>
          </a:p>
        </p:txBody>
      </p:sp>
      <p:sp>
        <p:nvSpPr>
          <p:cNvPr id="21" name="CustomShape 7"/>
          <p:cNvSpPr/>
          <p:nvPr/>
        </p:nvSpPr>
        <p:spPr>
          <a:xfrm>
            <a:off x="7680676" y="1242735"/>
            <a:ext cx="3673475" cy="358775"/>
          </a:xfrm>
          <a:prstGeom prst="rect">
            <a:avLst/>
          </a:prstGeom>
          <a:gradFill>
            <a:gsLst>
              <a:gs pos="0">
                <a:srgbClr val="4F81BD">
                  <a:lumMod val="5000"/>
                  <a:lumOff val="95000"/>
                </a:srgbClr>
              </a:gs>
              <a:gs pos="0">
                <a:srgbClr val="4F81BD">
                  <a:lumMod val="45000"/>
                  <a:lumOff val="55000"/>
                </a:srgbClr>
              </a:gs>
              <a:gs pos="0">
                <a:srgbClr val="4F81BD">
                  <a:lumMod val="45000"/>
                  <a:lumOff val="55000"/>
                </a:srgbClr>
              </a:gs>
              <a:gs pos="68000">
                <a:srgbClr val="4F81BD">
                  <a:lumMod val="30000"/>
                  <a:lumOff val="70000"/>
                  <a:alpha val="0"/>
                </a:srgbClr>
              </a:gs>
            </a:gsLst>
            <a:lin ang="0" scaled="0"/>
          </a:gradFill>
          <a:ln>
            <a:noFill/>
          </a:ln>
          <a:effectLst/>
        </p:spPr>
        <p:txBody>
          <a:bodyPr lIns="90000" tIns="45000" rIns="90000" bIns="45000" anchor="ctr"/>
          <a:lstStyle/>
          <a:p>
            <a:pPr marL="0" marR="0" lvl="0" indent="0" defTabSz="914400" eaLnBrk="1" fontAlgn="auto" latinLnBrk="0" hangingPunct="1">
              <a:lnSpc>
                <a:spcPct val="93000"/>
              </a:lnSpc>
              <a:spcBef>
                <a:spcPts val="0"/>
              </a:spcBef>
              <a:spcAft>
                <a:spcPts val="0"/>
              </a:spcAft>
              <a:buClrTx/>
              <a:buSzTx/>
              <a:buFontTx/>
              <a:buNone/>
              <a:tabLst/>
              <a:defRPr/>
            </a:pPr>
            <a:r>
              <a:rPr kumimoji="0" lang="en-US" sz="2000" b="1" i="0" u="none" strike="noStrike" kern="0" cap="none" spc="-1" normalizeH="0" baseline="0" noProof="0" dirty="0">
                <a:ln>
                  <a:noFill/>
                </a:ln>
                <a:solidFill>
                  <a:schemeClr val="accent1"/>
                </a:solidFill>
                <a:effectLst>
                  <a:outerShdw blurRad="38100" dist="38100" dir="2700000" algn="tl">
                    <a:srgbClr val="000000">
                      <a:alpha val="43137"/>
                    </a:srgbClr>
                  </a:outerShdw>
                </a:effectLst>
                <a:uLnTx/>
                <a:uFill>
                  <a:solidFill>
                    <a:srgbClr val="FFFFFF"/>
                  </a:solidFill>
                </a:uFill>
                <a:latin typeface="Calibri"/>
                <a:ea typeface="ＭＳ Ｐゴシック"/>
                <a:cs typeface="+mn-cs"/>
              </a:rPr>
              <a:t>DEFORESTATION</a:t>
            </a:r>
            <a:endParaRPr kumimoji="0" lang="en-US" sz="20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Calibri"/>
              <a:cs typeface="+mn-cs"/>
            </a:endParaRPr>
          </a:p>
        </p:txBody>
      </p:sp>
      <p:sp>
        <p:nvSpPr>
          <p:cNvPr id="22" name="Rectangle 18"/>
          <p:cNvSpPr>
            <a:spLocks noChangeArrowheads="1"/>
          </p:cNvSpPr>
          <p:nvPr/>
        </p:nvSpPr>
        <p:spPr bwMode="auto">
          <a:xfrm>
            <a:off x="7701214" y="1734860"/>
            <a:ext cx="224236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marR="0" lvl="0" indent="-285750"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PH" altLang="en-US" sz="1800" b="1" i="0" u="none" strike="noStrike" kern="0" cap="none" spc="0" normalizeH="0" baseline="0" noProof="0" dirty="0">
                <a:ln>
                  <a:noFill/>
                </a:ln>
                <a:uLnTx/>
                <a:uFillTx/>
                <a:latin typeface="Calibri" panose="020F0502020204030204" pitchFamily="34" charset="0"/>
              </a:rPr>
              <a:t>The islands that make up the Philippines used to be all forested. Today only 35% of those forests remain.</a:t>
            </a:r>
          </a:p>
        </p:txBody>
      </p:sp>
      <p:sp>
        <p:nvSpPr>
          <p:cNvPr id="23" name="Rectangle 19"/>
          <p:cNvSpPr>
            <a:spLocks noChangeArrowheads="1"/>
          </p:cNvSpPr>
          <p:nvPr/>
        </p:nvSpPr>
        <p:spPr bwMode="auto">
          <a:xfrm>
            <a:off x="7649597" y="3852746"/>
            <a:ext cx="22939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marR="0" lvl="0" indent="-285750"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PH" altLang="en-US" sz="1800" b="1" i="0" u="none" strike="noStrike" kern="0" cap="none" spc="0" normalizeH="0" baseline="0" noProof="0" dirty="0">
                <a:ln>
                  <a:noFill/>
                </a:ln>
                <a:uLnTx/>
                <a:uFillTx/>
                <a:latin typeface="Calibri" panose="020F0502020204030204" pitchFamily="34" charset="0"/>
              </a:rPr>
              <a:t>17 million hectares of dipterocarp forests were lost in the last 100 years</a:t>
            </a:r>
          </a:p>
        </p:txBody>
      </p:sp>
    </p:spTree>
    <p:extLst>
      <p:ext uri="{BB962C8B-B14F-4D97-AF65-F5344CB8AC3E}">
        <p14:creationId xmlns:p14="http://schemas.microsoft.com/office/powerpoint/2010/main" val="296274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784123" y="180976"/>
            <a:ext cx="10396882" cy="5476874"/>
          </a:xfrm>
          <a:prstGeom prst="rect">
            <a:avLst/>
          </a:prstGeom>
        </p:spPr>
      </p:pic>
    </p:spTree>
    <p:extLst>
      <p:ext uri="{BB962C8B-B14F-4D97-AF65-F5344CB8AC3E}">
        <p14:creationId xmlns:p14="http://schemas.microsoft.com/office/powerpoint/2010/main" val="290250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1" y="640080"/>
            <a:ext cx="10394707" cy="2050869"/>
          </a:xfrm>
        </p:spPr>
        <p:txBody>
          <a:bodyPr anchor="t">
            <a:normAutofit/>
          </a:bodyPr>
          <a:lstStyle/>
          <a:p>
            <a:pPr algn="ctr"/>
            <a:r>
              <a:rPr lang="en-US" sz="4000" dirty="0"/>
              <a:t>This contemporaneous development paradigm was only successful in sacrificing the people &amp; mother earth to the altar of greed &amp; profit </a:t>
            </a:r>
          </a:p>
        </p:txBody>
      </p:sp>
      <p:sp>
        <p:nvSpPr>
          <p:cNvPr id="3" name="Text Placeholder 2"/>
          <p:cNvSpPr>
            <a:spLocks noGrp="1"/>
          </p:cNvSpPr>
          <p:nvPr>
            <p:ph type="body" idx="1"/>
          </p:nvPr>
        </p:nvSpPr>
        <p:spPr>
          <a:xfrm>
            <a:off x="672738" y="2690948"/>
            <a:ext cx="10394707" cy="2690949"/>
          </a:xfrm>
        </p:spPr>
        <p:txBody>
          <a:bodyPr>
            <a:normAutofit/>
          </a:bodyPr>
          <a:lstStyle/>
          <a:p>
            <a:pPr algn="ctr"/>
            <a:r>
              <a:rPr lang="en-US" sz="6000" i="1" dirty="0">
                <a:solidFill>
                  <a:schemeClr val="tx1"/>
                </a:solidFill>
              </a:rPr>
              <a:t>money must be used to make life better for the people!</a:t>
            </a:r>
          </a:p>
        </p:txBody>
      </p:sp>
    </p:spTree>
    <p:extLst>
      <p:ext uri="{BB962C8B-B14F-4D97-AF65-F5344CB8AC3E}">
        <p14:creationId xmlns:p14="http://schemas.microsoft.com/office/powerpoint/2010/main" val="51325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1322</TotalTime>
  <Words>1324</Words>
  <Application>Microsoft Office PowerPoint</Application>
  <PresentationFormat>Widescreen</PresentationFormat>
  <Paragraphs>196</Paragraphs>
  <Slides>50</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50</vt:i4>
      </vt:variant>
    </vt:vector>
  </HeadingPairs>
  <TitlesOfParts>
    <vt:vector size="62" baseType="lpstr">
      <vt:lpstr>ＭＳ Ｐゴシック</vt:lpstr>
      <vt:lpstr>Arial</vt:lpstr>
      <vt:lpstr>Arial Black</vt:lpstr>
      <vt:lpstr>Arial Narrow</vt:lpstr>
      <vt:lpstr>Arial Rounded MT Bold</vt:lpstr>
      <vt:lpstr>Baskerville Old Face</vt:lpstr>
      <vt:lpstr>Calibri</vt:lpstr>
      <vt:lpstr>Gill Sans MT</vt:lpstr>
      <vt:lpstr>Impact</vt:lpstr>
      <vt:lpstr>Wingdings</vt:lpstr>
      <vt:lpstr>Main Event</vt:lpstr>
      <vt:lpstr>Modèle par défaut</vt:lpstr>
      <vt:lpstr>the Cda roadmap: transformative  cooperatives  </vt:lpstr>
      <vt:lpstr>How ?</vt:lpstr>
      <vt:lpstr>glaring realities</vt:lpstr>
      <vt:lpstr>Growth at all cost versus development paradigm</vt:lpstr>
      <vt:lpstr>Gross inequality – on Distribution of Wealth</vt:lpstr>
      <vt:lpstr>Unsustainability in ecology</vt:lpstr>
      <vt:lpstr>Unsustainability in ecology</vt:lpstr>
      <vt:lpstr>PowerPoint Presentation</vt:lpstr>
      <vt:lpstr>This contemporaneous development paradigm was only successful in sacrificing the people &amp; mother earth to the altar of greed &amp; profit </vt:lpstr>
      <vt:lpstr>Gross inequality – on Land Distribution</vt:lpstr>
      <vt:lpstr>Paradigm shift: SUSTAINABLE AGRICULTURE and ORGANIC FARMING </vt:lpstr>
      <vt:lpstr>GROSS INEQUALITY – on Distribution of Power</vt:lpstr>
      <vt:lpstr>Paradigm shift: powerless to empowered IPs through cooperativism</vt:lpstr>
      <vt:lpstr>Paradigm shift: from arms to farms</vt:lpstr>
      <vt:lpstr>Paradigm shift:</vt:lpstr>
      <vt:lpstr>State of health</vt:lpstr>
      <vt:lpstr>State of health</vt:lpstr>
      <vt:lpstr>State of health</vt:lpstr>
      <vt:lpstr>PowerPoint Presentation</vt:lpstr>
      <vt:lpstr>All for Health Towards Health for All  (The Duterte Health Agenda)</vt:lpstr>
      <vt:lpstr>PowerPoint Presentation</vt:lpstr>
      <vt:lpstr>PowerPoint Presentation</vt:lpstr>
      <vt:lpstr>PowerPoint Presentation</vt:lpstr>
      <vt:lpstr>COOPERATIVE INITIATIVES ON PROVIDING  HEALTH CARE SERVICES</vt:lpstr>
      <vt:lpstr>Drug situation in the Philippines:</vt:lpstr>
      <vt:lpstr>PowerPoint Presentation</vt:lpstr>
      <vt:lpstr>Job crisis</vt:lpstr>
      <vt:lpstr>LOW WAGES</vt:lpstr>
      <vt:lpstr>The paradox:</vt:lpstr>
      <vt:lpstr>The truth:</vt:lpstr>
      <vt:lpstr>Cooperative is the answer !</vt:lpstr>
      <vt:lpstr>Cooperative is the answer !</vt:lpstr>
      <vt:lpstr>Empowering the filipino consumers:</vt:lpstr>
      <vt:lpstr>PowerPoint Presentation</vt:lpstr>
      <vt:lpstr>cooperatives going transformative for:</vt:lpstr>
      <vt:lpstr>Constitutional provision</vt:lpstr>
      <vt:lpstr>Legal basis for existence of cda</vt:lpstr>
      <vt:lpstr>No. of cooperatives</vt:lpstr>
      <vt:lpstr>Types of cooperatives</vt:lpstr>
      <vt:lpstr>PowerPoint Presentation</vt:lpstr>
      <vt:lpstr>PowerPoint Presentation</vt:lpstr>
      <vt:lpstr>PowerPoint Presentation</vt:lpstr>
      <vt:lpstr>PowerPoint Presentation</vt:lpstr>
      <vt:lpstr>PowerPoint Presentation</vt:lpstr>
      <vt:lpstr>PowerPoint Presentation</vt:lpstr>
      <vt:lpstr>1 Mindanao Energy Cooperative Federation (1MIECOOP)</vt:lpstr>
      <vt:lpstr>PowerPoint Presentation</vt:lpstr>
      <vt:lpstr>CO-OP VILLE: A sustainable co-operative housing community</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Jig Aguila</dc:creator>
  <cp:lastModifiedBy>Jig Aguila</cp:lastModifiedBy>
  <cp:revision>69</cp:revision>
  <cp:lastPrinted>2017-05-01T06:29:31Z</cp:lastPrinted>
  <dcterms:created xsi:type="dcterms:W3CDTF">2017-03-26T13:32:41Z</dcterms:created>
  <dcterms:modified xsi:type="dcterms:W3CDTF">2017-05-01T07:29:26Z</dcterms:modified>
</cp:coreProperties>
</file>