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447" r:id="rId2"/>
    <p:sldId id="460" r:id="rId3"/>
    <p:sldId id="461" r:id="rId4"/>
    <p:sldId id="462" r:id="rId5"/>
    <p:sldId id="463" r:id="rId6"/>
    <p:sldId id="448" r:id="rId7"/>
    <p:sldId id="449" r:id="rId8"/>
    <p:sldId id="450" r:id="rId9"/>
    <p:sldId id="451" r:id="rId10"/>
    <p:sldId id="465" r:id="rId11"/>
    <p:sldId id="467" r:id="rId12"/>
    <p:sldId id="469" r:id="rId13"/>
    <p:sldId id="456" r:id="rId14"/>
    <p:sldId id="464" r:id="rId15"/>
    <p:sldId id="470" r:id="rId16"/>
    <p:sldId id="393"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FFCC"/>
    <a:srgbClr val="339933"/>
    <a:srgbClr val="006666"/>
    <a:srgbClr val="F4E7B6"/>
    <a:srgbClr val="3366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73" autoAdjust="0"/>
    <p:restoredTop sz="83488" autoAdjust="0"/>
  </p:normalViewPr>
  <p:slideViewPr>
    <p:cSldViewPr>
      <p:cViewPr>
        <p:scale>
          <a:sx n="76" d="100"/>
          <a:sy n="76" d="100"/>
        </p:scale>
        <p:origin x="-1602" y="-354"/>
      </p:cViewPr>
      <p:guideLst>
        <p:guide orient="horz" pos="2160"/>
        <p:guide pos="2880"/>
      </p:guideLst>
    </p:cSldViewPr>
  </p:slideViewPr>
  <p:outlineViewPr>
    <p:cViewPr>
      <p:scale>
        <a:sx n="33" d="100"/>
        <a:sy n="33" d="100"/>
      </p:scale>
      <p:origin x="0" y="1949"/>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0" d="100"/>
          <a:sy n="70" d="100"/>
        </p:scale>
        <p:origin x="-2508" y="23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9632C25-EFC5-49FE-AEDA-47BC67ADC244}" type="datetimeFigureOut">
              <a:rPr lang="en-US"/>
              <a:pPr>
                <a:defRPr/>
              </a:pPr>
              <a:t>5/16/2017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821FCE8-F4B0-4374-86DC-9FD7D3FAD638}" type="slidenum">
              <a:rPr lang="en-US" altLang="en-US"/>
              <a:pPr/>
              <a:t>‹#›</a:t>
            </a:fld>
            <a:endParaRPr lang="en-US" altLang="en-US"/>
          </a:p>
        </p:txBody>
      </p:sp>
    </p:spTree>
    <p:extLst>
      <p:ext uri="{BB962C8B-B14F-4D97-AF65-F5344CB8AC3E}">
        <p14:creationId xmlns:p14="http://schemas.microsoft.com/office/powerpoint/2010/main" val="235304047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cs typeface="Arial" charset="0"/>
              </a:defRPr>
            </a:lvl1pPr>
            <a:lvl2pPr marL="757066" indent="-291179" eaLnBrk="0" hangingPunct="0">
              <a:defRPr sz="2400">
                <a:solidFill>
                  <a:schemeClr val="tx1"/>
                </a:solidFill>
                <a:latin typeface="Arial" charset="0"/>
                <a:cs typeface="Arial" charset="0"/>
              </a:defRPr>
            </a:lvl2pPr>
            <a:lvl3pPr marL="1164717" indent="-232943" eaLnBrk="0" hangingPunct="0">
              <a:defRPr sz="2400">
                <a:solidFill>
                  <a:schemeClr val="tx1"/>
                </a:solidFill>
                <a:latin typeface="Arial" charset="0"/>
                <a:cs typeface="Arial" charset="0"/>
              </a:defRPr>
            </a:lvl3pPr>
            <a:lvl4pPr marL="1630604" indent="-232943" eaLnBrk="0" hangingPunct="0">
              <a:defRPr sz="2400">
                <a:solidFill>
                  <a:schemeClr val="tx1"/>
                </a:solidFill>
                <a:latin typeface="Arial" charset="0"/>
                <a:cs typeface="Arial" charset="0"/>
              </a:defRPr>
            </a:lvl4pPr>
            <a:lvl5pPr marL="2096491" indent="-232943" eaLnBrk="0" hangingPunct="0">
              <a:defRPr sz="2400">
                <a:solidFill>
                  <a:schemeClr val="tx1"/>
                </a:solidFill>
                <a:latin typeface="Arial" charset="0"/>
                <a:cs typeface="Arial" charset="0"/>
              </a:defRPr>
            </a:lvl5pPr>
            <a:lvl6pPr marL="2562377" indent="-232943" eaLnBrk="0" fontAlgn="base" hangingPunct="0">
              <a:spcBef>
                <a:spcPct val="0"/>
              </a:spcBef>
              <a:spcAft>
                <a:spcPct val="0"/>
              </a:spcAft>
              <a:defRPr sz="2400">
                <a:solidFill>
                  <a:schemeClr val="tx1"/>
                </a:solidFill>
                <a:latin typeface="Arial" charset="0"/>
                <a:cs typeface="Arial" charset="0"/>
              </a:defRPr>
            </a:lvl6pPr>
            <a:lvl7pPr marL="3028264" indent="-232943" eaLnBrk="0" fontAlgn="base" hangingPunct="0">
              <a:spcBef>
                <a:spcPct val="0"/>
              </a:spcBef>
              <a:spcAft>
                <a:spcPct val="0"/>
              </a:spcAft>
              <a:defRPr sz="2400">
                <a:solidFill>
                  <a:schemeClr val="tx1"/>
                </a:solidFill>
                <a:latin typeface="Arial" charset="0"/>
                <a:cs typeface="Arial" charset="0"/>
              </a:defRPr>
            </a:lvl7pPr>
            <a:lvl8pPr marL="3494151" indent="-232943" eaLnBrk="0" fontAlgn="base" hangingPunct="0">
              <a:spcBef>
                <a:spcPct val="0"/>
              </a:spcBef>
              <a:spcAft>
                <a:spcPct val="0"/>
              </a:spcAft>
              <a:defRPr sz="2400">
                <a:solidFill>
                  <a:schemeClr val="tx1"/>
                </a:solidFill>
                <a:latin typeface="Arial" charset="0"/>
                <a:cs typeface="Arial" charset="0"/>
              </a:defRPr>
            </a:lvl8pPr>
            <a:lvl9pPr marL="3960038" indent="-232943" eaLnBrk="0" fontAlgn="base" hangingPunct="0">
              <a:spcBef>
                <a:spcPct val="0"/>
              </a:spcBef>
              <a:spcAft>
                <a:spcPct val="0"/>
              </a:spcAft>
              <a:defRPr sz="2400">
                <a:solidFill>
                  <a:schemeClr val="tx1"/>
                </a:solidFill>
                <a:latin typeface="Arial" charset="0"/>
                <a:cs typeface="Arial" charset="0"/>
              </a:defRPr>
            </a:lvl9pPr>
          </a:lstStyle>
          <a:p>
            <a:pPr eaLnBrk="1" hangingPunct="1"/>
            <a:fld id="{ADCE54F8-57DC-44B5-9E71-A817A379406A}" type="slidenum">
              <a:rPr lang="en-US" sz="1200"/>
              <a:pPr eaLnBrk="1" hangingPunct="1"/>
              <a:t>6</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cs typeface="Arial" charset="0"/>
              </a:defRPr>
            </a:lvl1pPr>
            <a:lvl2pPr marL="757066" indent="-291179" eaLnBrk="0" hangingPunct="0">
              <a:defRPr sz="2400">
                <a:solidFill>
                  <a:schemeClr val="tx1"/>
                </a:solidFill>
                <a:latin typeface="Arial" charset="0"/>
                <a:cs typeface="Arial" charset="0"/>
              </a:defRPr>
            </a:lvl2pPr>
            <a:lvl3pPr marL="1164717" indent="-232943" eaLnBrk="0" hangingPunct="0">
              <a:defRPr sz="2400">
                <a:solidFill>
                  <a:schemeClr val="tx1"/>
                </a:solidFill>
                <a:latin typeface="Arial" charset="0"/>
                <a:cs typeface="Arial" charset="0"/>
              </a:defRPr>
            </a:lvl3pPr>
            <a:lvl4pPr marL="1630604" indent="-232943" eaLnBrk="0" hangingPunct="0">
              <a:defRPr sz="2400">
                <a:solidFill>
                  <a:schemeClr val="tx1"/>
                </a:solidFill>
                <a:latin typeface="Arial" charset="0"/>
                <a:cs typeface="Arial" charset="0"/>
              </a:defRPr>
            </a:lvl4pPr>
            <a:lvl5pPr marL="2096491" indent="-232943" eaLnBrk="0" hangingPunct="0">
              <a:defRPr sz="2400">
                <a:solidFill>
                  <a:schemeClr val="tx1"/>
                </a:solidFill>
                <a:latin typeface="Arial" charset="0"/>
                <a:cs typeface="Arial" charset="0"/>
              </a:defRPr>
            </a:lvl5pPr>
            <a:lvl6pPr marL="2562377" indent="-232943" eaLnBrk="0" fontAlgn="base" hangingPunct="0">
              <a:spcBef>
                <a:spcPct val="0"/>
              </a:spcBef>
              <a:spcAft>
                <a:spcPct val="0"/>
              </a:spcAft>
              <a:defRPr sz="2400">
                <a:solidFill>
                  <a:schemeClr val="tx1"/>
                </a:solidFill>
                <a:latin typeface="Arial" charset="0"/>
                <a:cs typeface="Arial" charset="0"/>
              </a:defRPr>
            </a:lvl6pPr>
            <a:lvl7pPr marL="3028264" indent="-232943" eaLnBrk="0" fontAlgn="base" hangingPunct="0">
              <a:spcBef>
                <a:spcPct val="0"/>
              </a:spcBef>
              <a:spcAft>
                <a:spcPct val="0"/>
              </a:spcAft>
              <a:defRPr sz="2400">
                <a:solidFill>
                  <a:schemeClr val="tx1"/>
                </a:solidFill>
                <a:latin typeface="Arial" charset="0"/>
                <a:cs typeface="Arial" charset="0"/>
              </a:defRPr>
            </a:lvl7pPr>
            <a:lvl8pPr marL="3494151" indent="-232943" eaLnBrk="0" fontAlgn="base" hangingPunct="0">
              <a:spcBef>
                <a:spcPct val="0"/>
              </a:spcBef>
              <a:spcAft>
                <a:spcPct val="0"/>
              </a:spcAft>
              <a:defRPr sz="2400">
                <a:solidFill>
                  <a:schemeClr val="tx1"/>
                </a:solidFill>
                <a:latin typeface="Arial" charset="0"/>
                <a:cs typeface="Arial" charset="0"/>
              </a:defRPr>
            </a:lvl8pPr>
            <a:lvl9pPr marL="3960038" indent="-232943" eaLnBrk="0" fontAlgn="base" hangingPunct="0">
              <a:spcBef>
                <a:spcPct val="0"/>
              </a:spcBef>
              <a:spcAft>
                <a:spcPct val="0"/>
              </a:spcAft>
              <a:defRPr sz="2400">
                <a:solidFill>
                  <a:schemeClr val="tx1"/>
                </a:solidFill>
                <a:latin typeface="Arial" charset="0"/>
                <a:cs typeface="Arial" charset="0"/>
              </a:defRPr>
            </a:lvl9pPr>
          </a:lstStyle>
          <a:p>
            <a:pPr eaLnBrk="1" hangingPunct="1"/>
            <a:fld id="{3D350BC8-637B-4409-9839-5AEB17FA7128}" type="slidenum">
              <a:rPr lang="en-US" sz="1200"/>
              <a:pPr eaLnBrk="1" hangingPunct="1"/>
              <a:t>9</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irri"/>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39050" y="6318250"/>
            <a:ext cx="13970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259632" y="620689"/>
            <a:ext cx="6476256" cy="720079"/>
          </a:xfrm>
        </p:spPr>
        <p:txBody>
          <a:bodyPr/>
          <a:lstStyle/>
          <a:p>
            <a:r>
              <a:rPr lang="en-US" dirty="0" smtClean="0"/>
              <a:t>Click to edit Master title </a:t>
            </a:r>
            <a:endParaRPr lang="en-US" dirty="0"/>
          </a:p>
        </p:txBody>
      </p:sp>
      <p:sp>
        <p:nvSpPr>
          <p:cNvPr id="3" name="Subtitle 2"/>
          <p:cNvSpPr>
            <a:spLocks noGrp="1"/>
          </p:cNvSpPr>
          <p:nvPr>
            <p:ph type="subTitle" idx="1"/>
          </p:nvPr>
        </p:nvSpPr>
        <p:spPr>
          <a:xfrm>
            <a:off x="1331640" y="1844824"/>
            <a:ext cx="6400800" cy="2184648"/>
          </a:xfrm>
        </p:spPr>
        <p:txBody>
          <a:bodyPr/>
          <a:lstStyle>
            <a:lvl1pPr marL="0" indent="0" algn="ctr">
              <a:buNone/>
              <a:defRPr sz="2800">
                <a:solidFill>
                  <a:schemeClr val="tx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0"/>
          </p:nvPr>
        </p:nvSpPr>
        <p:spPr/>
        <p:txBody>
          <a:bodyPr/>
          <a:lstStyle>
            <a:lvl1pPr>
              <a:defRPr/>
            </a:lvl1pPr>
          </a:lstStyle>
          <a:p>
            <a:pPr>
              <a:defRPr/>
            </a:pPr>
            <a:endParaRPr lang="en-US"/>
          </a:p>
        </p:txBody>
      </p:sp>
    </p:spTree>
    <p:extLst>
      <p:ext uri="{BB962C8B-B14F-4D97-AF65-F5344CB8AC3E}">
        <p14:creationId xmlns:p14="http://schemas.microsoft.com/office/powerpoint/2010/main" val="2420810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DDD74F3-576D-48C1-BF9B-ED018D63F89E}" type="datetimeFigureOut">
              <a:rPr lang="en-US"/>
              <a:pPr>
                <a:defRPr/>
              </a:pPr>
              <a:t>5/16/2017</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6575000-1C10-4B72-9798-2509E95BCB73}" type="slidenum">
              <a:rPr lang="en-US" altLang="en-US"/>
              <a:pPr/>
              <a:t>‹#›</a:t>
            </a:fld>
            <a:endParaRPr lang="en-US" altLang="en-US"/>
          </a:p>
        </p:txBody>
      </p:sp>
    </p:spTree>
    <p:extLst>
      <p:ext uri="{BB962C8B-B14F-4D97-AF65-F5344CB8AC3E}">
        <p14:creationId xmlns:p14="http://schemas.microsoft.com/office/powerpoint/2010/main" val="3944415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C207AE-7A9E-4370-B366-76535845A279}" type="datetimeFigureOut">
              <a:rPr lang="en-US"/>
              <a:pPr>
                <a:defRPr/>
              </a:pPr>
              <a:t>5/16/2017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F05CF31-9481-45E5-BFF7-CE3DA665416B}" type="slidenum">
              <a:rPr lang="en-US" altLang="en-US"/>
              <a:pPr/>
              <a:t>‹#›</a:t>
            </a:fld>
            <a:endParaRPr lang="en-US" altLang="en-US"/>
          </a:p>
        </p:txBody>
      </p:sp>
    </p:spTree>
    <p:extLst>
      <p:ext uri="{BB962C8B-B14F-4D97-AF65-F5344CB8AC3E}">
        <p14:creationId xmlns:p14="http://schemas.microsoft.com/office/powerpoint/2010/main" val="13772583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DAE323B-6247-4409-98A2-0BD6823BD670}" type="datetimeFigureOut">
              <a:rPr lang="en-US"/>
              <a:pPr>
                <a:defRPr/>
              </a:pPr>
              <a:t>5/16/2017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9212545-911E-4A2A-9E25-39B20A071E48}" type="slidenum">
              <a:rPr lang="en-US" altLang="en-US"/>
              <a:pPr/>
              <a:t>‹#›</a:t>
            </a:fld>
            <a:endParaRPr lang="en-US" altLang="en-US"/>
          </a:p>
        </p:txBody>
      </p:sp>
    </p:spTree>
    <p:extLst>
      <p:ext uri="{BB962C8B-B14F-4D97-AF65-F5344CB8AC3E}">
        <p14:creationId xmlns:p14="http://schemas.microsoft.com/office/powerpoint/2010/main" val="41379641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7E9AC6B5-05B1-4048-BCDF-67E8810E6126}" type="slidenum">
              <a:rPr lang="en-US"/>
              <a:pPr>
                <a:defRPr/>
              </a:pPr>
              <a:t>‹#›</a:t>
            </a:fld>
            <a:endParaRPr lang="en-US"/>
          </a:p>
        </p:txBody>
      </p:sp>
    </p:spTree>
    <p:extLst>
      <p:ext uri="{BB962C8B-B14F-4D97-AF65-F5344CB8AC3E}">
        <p14:creationId xmlns:p14="http://schemas.microsoft.com/office/powerpoint/2010/main" val="1661889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576" y="404664"/>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31640" y="2276872"/>
            <a:ext cx="6400800" cy="1752600"/>
          </a:xfrm>
        </p:spPr>
        <p:txBody>
          <a:bodyPr/>
          <a:lstStyle>
            <a:lvl1pPr marL="0" indent="0" algn="ctr">
              <a:buNone/>
              <a:defRPr sz="2800">
                <a:solidFill>
                  <a:schemeClr val="tx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n-US"/>
          </a:p>
        </p:txBody>
      </p:sp>
    </p:spTree>
    <p:extLst>
      <p:ext uri="{BB962C8B-B14F-4D97-AF65-F5344CB8AC3E}">
        <p14:creationId xmlns:p14="http://schemas.microsoft.com/office/powerpoint/2010/main" val="1718100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BF52EE1-A513-40B9-BA59-03212DB12508}" type="datetimeFigureOut">
              <a:rPr lang="en-US"/>
              <a:pPr>
                <a:defRPr/>
              </a:pPr>
              <a:t>5/16/2017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FDBB03A-D829-4A42-9B4C-4B0327F13E80}" type="slidenum">
              <a:rPr lang="en-US" altLang="en-US"/>
              <a:pPr/>
              <a:t>‹#›</a:t>
            </a:fld>
            <a:endParaRPr lang="en-US" altLang="en-US"/>
          </a:p>
        </p:txBody>
      </p:sp>
    </p:spTree>
    <p:extLst>
      <p:ext uri="{BB962C8B-B14F-4D97-AF65-F5344CB8AC3E}">
        <p14:creationId xmlns:p14="http://schemas.microsoft.com/office/powerpoint/2010/main" val="3822388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4BC5AE9-A92D-41B3-9150-CE31BBD43238}" type="datetimeFigureOut">
              <a:rPr lang="en-US"/>
              <a:pPr>
                <a:defRPr/>
              </a:pPr>
              <a:t>5/16/2017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82F761F-76D9-4C81-85DF-210541FD6DF9}" type="slidenum">
              <a:rPr lang="en-US" altLang="en-US"/>
              <a:pPr/>
              <a:t>‹#›</a:t>
            </a:fld>
            <a:endParaRPr lang="en-US" altLang="en-US"/>
          </a:p>
        </p:txBody>
      </p:sp>
    </p:spTree>
    <p:extLst>
      <p:ext uri="{BB962C8B-B14F-4D97-AF65-F5344CB8AC3E}">
        <p14:creationId xmlns:p14="http://schemas.microsoft.com/office/powerpoint/2010/main" val="2235000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272891B-2B37-4EA1-83F4-CF194A0FBF79}" type="datetimeFigureOut">
              <a:rPr lang="en-US"/>
              <a:pPr>
                <a:defRPr/>
              </a:pPr>
              <a:t>5/16/2017</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E671CB6-CCF6-4F88-ADF7-DB09C1F31260}" type="slidenum">
              <a:rPr lang="en-US" altLang="en-US"/>
              <a:pPr/>
              <a:t>‹#›</a:t>
            </a:fld>
            <a:endParaRPr lang="en-US" altLang="en-US"/>
          </a:p>
        </p:txBody>
      </p:sp>
    </p:spTree>
    <p:extLst>
      <p:ext uri="{BB962C8B-B14F-4D97-AF65-F5344CB8AC3E}">
        <p14:creationId xmlns:p14="http://schemas.microsoft.com/office/powerpoint/2010/main" val="2041699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FBDA967-CB84-4C71-8BA0-60ADC7F2EBF9}" type="datetimeFigureOut">
              <a:rPr lang="en-US"/>
              <a:pPr>
                <a:defRPr/>
              </a:pPr>
              <a:t>5/16/2017</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EE195A0-0071-4964-B357-DF887735DF7B}" type="slidenum">
              <a:rPr lang="en-US" altLang="en-US"/>
              <a:pPr/>
              <a:t>‹#›</a:t>
            </a:fld>
            <a:endParaRPr lang="en-US" altLang="en-US"/>
          </a:p>
        </p:txBody>
      </p:sp>
    </p:spTree>
    <p:extLst>
      <p:ext uri="{BB962C8B-B14F-4D97-AF65-F5344CB8AC3E}">
        <p14:creationId xmlns:p14="http://schemas.microsoft.com/office/powerpoint/2010/main" val="2119549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503F3AE-CBE5-42AF-B979-080AC10D83B2}" type="datetimeFigureOut">
              <a:rPr lang="en-US"/>
              <a:pPr>
                <a:defRPr/>
              </a:pPr>
              <a:t>5/16/2017</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B2B330D-4520-426C-A285-07517C65341D}" type="slidenum">
              <a:rPr lang="en-US" altLang="en-US"/>
              <a:pPr/>
              <a:t>‹#›</a:t>
            </a:fld>
            <a:endParaRPr lang="en-US" altLang="en-US"/>
          </a:p>
        </p:txBody>
      </p:sp>
    </p:spTree>
    <p:extLst>
      <p:ext uri="{BB962C8B-B14F-4D97-AF65-F5344CB8AC3E}">
        <p14:creationId xmlns:p14="http://schemas.microsoft.com/office/powerpoint/2010/main" val="3027377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0ABABD7-14D3-42A0-9220-EEF9D3CA6AA3}" type="datetimeFigureOut">
              <a:rPr lang="en-US"/>
              <a:pPr>
                <a:defRPr/>
              </a:pPr>
              <a:t>5/16/2017</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98FE24E-E83E-4120-B1F1-BC05A8374F9C}" type="slidenum">
              <a:rPr lang="en-US" altLang="en-US"/>
              <a:pPr/>
              <a:t>‹#›</a:t>
            </a:fld>
            <a:endParaRPr lang="en-US" altLang="en-US"/>
          </a:p>
        </p:txBody>
      </p:sp>
    </p:spTree>
    <p:extLst>
      <p:ext uri="{BB962C8B-B14F-4D97-AF65-F5344CB8AC3E}">
        <p14:creationId xmlns:p14="http://schemas.microsoft.com/office/powerpoint/2010/main" val="1475146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3DA3B7E-92F1-44C3-B929-49D2C2EE1330}" type="datetimeFigureOut">
              <a:rPr lang="en-US"/>
              <a:pPr>
                <a:defRPr/>
              </a:pPr>
              <a:t>5/16/2017</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DDD1CA3-65C1-48B5-B279-5E6C25A6E38B}" type="slidenum">
              <a:rPr lang="en-US" altLang="en-US"/>
              <a:pPr/>
              <a:t>‹#›</a:t>
            </a:fld>
            <a:endParaRPr lang="en-US" altLang="en-US"/>
          </a:p>
        </p:txBody>
      </p:sp>
    </p:spTree>
    <p:extLst>
      <p:ext uri="{BB962C8B-B14F-4D97-AF65-F5344CB8AC3E}">
        <p14:creationId xmlns:p14="http://schemas.microsoft.com/office/powerpoint/2010/main" val="2269622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0"/>
          <p:cNvGrpSpPr>
            <a:grpSpLocks/>
          </p:cNvGrpSpPr>
          <p:nvPr userDrawn="1"/>
        </p:nvGrpSpPr>
        <p:grpSpPr bwMode="auto">
          <a:xfrm>
            <a:off x="0" y="1628775"/>
            <a:ext cx="9144000" cy="5229225"/>
            <a:chOff x="0" y="1026"/>
            <a:chExt cx="5760" cy="3294"/>
          </a:xfrm>
        </p:grpSpPr>
        <p:pic>
          <p:nvPicPr>
            <p:cNvPr id="1030" name="Picture 7" descr="ppt back template 005"/>
            <p:cNvPicPr>
              <a:picLocks noChangeAspect="1" noChangeArrowheads="1"/>
            </p:cNvPicPr>
            <p:nvPr userDrawn="1"/>
          </p:nvPicPr>
          <p:blipFill>
            <a:blip r:embed="rId15">
              <a:lum bright="10000" contrast="20000"/>
              <a:extLst>
                <a:ext uri="{28A0092B-C50C-407E-A947-70E740481C1C}">
                  <a14:useLocalDpi xmlns:a14="http://schemas.microsoft.com/office/drawing/2010/main" val="0"/>
                </a:ext>
              </a:extLst>
            </a:blip>
            <a:srcRect/>
            <a:stretch>
              <a:fillRect/>
            </a:stretch>
          </p:blipFill>
          <p:spPr bwMode="auto">
            <a:xfrm>
              <a:off x="1956" y="1026"/>
              <a:ext cx="3804" cy="3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 descr="ppt back template 005"/>
            <p:cNvPicPr>
              <a:picLocks noChangeAspect="1" noChangeArrowheads="1"/>
            </p:cNvPicPr>
            <p:nvPr userDrawn="1"/>
          </p:nvPicPr>
          <p:blipFill>
            <a:blip r:embed="rId16">
              <a:lum bright="10000" contrast="20000"/>
              <a:extLst>
                <a:ext uri="{28A0092B-C50C-407E-A947-70E740481C1C}">
                  <a14:useLocalDpi xmlns:a14="http://schemas.microsoft.com/office/drawing/2010/main" val="0"/>
                </a:ext>
              </a:extLst>
            </a:blip>
            <a:srcRect/>
            <a:stretch>
              <a:fillRect/>
            </a:stretch>
          </p:blipFill>
          <p:spPr bwMode="auto">
            <a:xfrm flipH="1">
              <a:off x="0" y="1026"/>
              <a:ext cx="1956" cy="3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Title Placeholder 1"/>
          <p:cNvSpPr>
            <a:spLocks noGrp="1"/>
          </p:cNvSpPr>
          <p:nvPr>
            <p:ph type="title"/>
          </p:nvPr>
        </p:nvSpPr>
        <p:spPr bwMode="auto">
          <a:xfrm>
            <a:off x="1042988" y="620713"/>
            <a:ext cx="728345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457200" y="1844675"/>
            <a:ext cx="8229600" cy="428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2"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2"/>
          <a:stretch>
            <a:fillRect/>
          </a:stretch>
        </p:blipFill>
        <p:spPr>
          <a:xfrm>
            <a:off x="6372199" y="3521123"/>
            <a:ext cx="2771801" cy="2212134"/>
          </a:xfrm>
          <a:prstGeom prst="rect">
            <a:avLst/>
          </a:prstGeom>
        </p:spPr>
      </p:pic>
      <p:sp>
        <p:nvSpPr>
          <p:cNvPr id="5" name="Rectangle 4"/>
          <p:cNvSpPr/>
          <p:nvPr/>
        </p:nvSpPr>
        <p:spPr>
          <a:xfrm>
            <a:off x="659528" y="2182430"/>
            <a:ext cx="7696200" cy="1077218"/>
          </a:xfrm>
          <a:prstGeom prst="rect">
            <a:avLst/>
          </a:prstGeom>
        </p:spPr>
        <p:txBody>
          <a:bodyPr wrap="square">
            <a:spAutoFit/>
          </a:bodyPr>
          <a:lstStyle/>
          <a:p>
            <a:pPr algn="ctr"/>
            <a:r>
              <a:rPr lang="en-US" sz="3200" b="1" dirty="0">
                <a:solidFill>
                  <a:srgbClr val="FF0000"/>
                </a:solidFill>
                <a:ea typeface="Arial Unicode MS" pitchFamily="34" charset="-128"/>
              </a:rPr>
              <a:t>COUNTRY PAPER FROM VIET NAM</a:t>
            </a:r>
            <a:br>
              <a:rPr lang="en-US" sz="3200" b="1" dirty="0">
                <a:solidFill>
                  <a:srgbClr val="FF0000"/>
                </a:solidFill>
                <a:ea typeface="Arial Unicode MS" pitchFamily="34" charset="-128"/>
              </a:rPr>
            </a:br>
            <a:r>
              <a:rPr lang="en-US" sz="3200" b="1" dirty="0">
                <a:solidFill>
                  <a:srgbClr val="FF0000"/>
                </a:solidFill>
                <a:ea typeface="Arial Unicode MS" pitchFamily="34" charset="-128"/>
              </a:rPr>
              <a:t>(19th ASWGAC Meeting)</a:t>
            </a:r>
            <a:endParaRPr lang="en-US" sz="3200" dirty="0">
              <a:solidFill>
                <a:srgbClr val="FF0000"/>
              </a:solidFill>
            </a:endParaRPr>
          </a:p>
        </p:txBody>
      </p:sp>
      <p:pic>
        <p:nvPicPr>
          <p:cNvPr id="8" name="Picture 13" descr="Quoc hu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488" y="196850"/>
            <a:ext cx="82867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7"/>
          <p:cNvSpPr txBox="1">
            <a:spLocks noChangeArrowheads="1"/>
          </p:cNvSpPr>
          <p:nvPr/>
        </p:nvSpPr>
        <p:spPr bwMode="auto">
          <a:xfrm>
            <a:off x="1104900" y="257175"/>
            <a:ext cx="80772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800">
                <a:solidFill>
                  <a:schemeClr val="tx1"/>
                </a:solidFill>
                <a:latin typeface="Times New Roman" pitchFamily="18" charset="0"/>
                <a:ea typeface="MS PGothic" pitchFamily="34" charset="-128"/>
              </a:defRPr>
            </a:lvl1pPr>
            <a:lvl2pPr marL="742950" indent="-285750" eaLnBrk="0" hangingPunct="0">
              <a:defRPr sz="2800">
                <a:solidFill>
                  <a:schemeClr val="tx1"/>
                </a:solidFill>
                <a:latin typeface="Times New Roman" pitchFamily="18" charset="0"/>
                <a:ea typeface="MS PGothic" pitchFamily="34" charset="-128"/>
              </a:defRPr>
            </a:lvl2pPr>
            <a:lvl3pPr marL="1143000" indent="-228600" eaLnBrk="0" hangingPunct="0">
              <a:defRPr sz="2800">
                <a:solidFill>
                  <a:schemeClr val="tx1"/>
                </a:solidFill>
                <a:latin typeface="Times New Roman" pitchFamily="18" charset="0"/>
                <a:ea typeface="MS PGothic" pitchFamily="34" charset="-128"/>
              </a:defRPr>
            </a:lvl3pPr>
            <a:lvl4pPr marL="1600200" indent="-228600" eaLnBrk="0" hangingPunct="0">
              <a:defRPr sz="2800">
                <a:solidFill>
                  <a:schemeClr val="tx1"/>
                </a:solidFill>
                <a:latin typeface="Times New Roman" pitchFamily="18" charset="0"/>
                <a:ea typeface="MS PGothic" pitchFamily="34" charset="-128"/>
              </a:defRPr>
            </a:lvl4pPr>
            <a:lvl5pPr marL="2057400" indent="-228600" eaLnBrk="0" hangingPunct="0">
              <a:defRPr sz="28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8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8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8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800">
                <a:solidFill>
                  <a:schemeClr val="tx1"/>
                </a:solidFill>
                <a:latin typeface="Times New Roman" pitchFamily="18" charset="0"/>
                <a:ea typeface="MS PGothic" pitchFamily="34" charset="-128"/>
              </a:defRPr>
            </a:lvl9pPr>
          </a:lstStyle>
          <a:p>
            <a:pPr algn="ctr" eaLnBrk="1" fontAlgn="auto" hangingPunct="1">
              <a:spcBef>
                <a:spcPts val="0"/>
              </a:spcBef>
              <a:spcAft>
                <a:spcPts val="0"/>
              </a:spcAft>
              <a:defRPr/>
            </a:pPr>
            <a:r>
              <a:rPr lang="en-US" sz="2000" b="1" dirty="0" smtClean="0">
                <a:solidFill>
                  <a:srgbClr val="003300"/>
                </a:solidFill>
                <a:latin typeface="Arial" pitchFamily="34" charset="0"/>
                <a:cs typeface="Arial" pitchFamily="34" charset="0"/>
              </a:rPr>
              <a:t>MINISTRY OF AGRICULTURAL AND RURAL DEVELOPMENT</a:t>
            </a:r>
          </a:p>
          <a:p>
            <a:pPr algn="ctr" eaLnBrk="1" fontAlgn="auto" hangingPunct="1">
              <a:spcBef>
                <a:spcPts val="0"/>
              </a:spcBef>
              <a:spcAft>
                <a:spcPts val="0"/>
              </a:spcAft>
              <a:defRPr/>
            </a:pPr>
            <a:r>
              <a:rPr lang="en-US" sz="2000" b="1" dirty="0" smtClean="0">
                <a:solidFill>
                  <a:srgbClr val="C00000"/>
                </a:solidFill>
                <a:latin typeface="Arial" pitchFamily="34" charset="0"/>
                <a:cs typeface="Arial" pitchFamily="34" charset="0"/>
              </a:rPr>
              <a:t>DEPARTMENT OF COOPERATIVES AND RURAL DEVELOPMENT</a:t>
            </a:r>
            <a:endParaRPr lang="en-US" sz="2400" b="1" dirty="0">
              <a:solidFill>
                <a:srgbClr val="C00000"/>
              </a:solidFill>
              <a:latin typeface="Arial" pitchFamily="34" charset="0"/>
              <a:cs typeface="Arial" pitchFamily="34" charset="0"/>
            </a:endParaRPr>
          </a:p>
        </p:txBody>
      </p:sp>
      <p:sp>
        <p:nvSpPr>
          <p:cNvPr id="10" name="Rectangle 8"/>
          <p:cNvSpPr>
            <a:spLocks noChangeArrowheads="1"/>
          </p:cNvSpPr>
          <p:nvPr/>
        </p:nvSpPr>
        <p:spPr bwMode="auto">
          <a:xfrm>
            <a:off x="2057400" y="6096000"/>
            <a:ext cx="4953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marL="268288" indent="-268288" algn="ctr" defTabSz="715963" eaLnBrk="0" fontAlgn="auto" hangingPunct="0">
              <a:spcBef>
                <a:spcPct val="20000"/>
              </a:spcBef>
              <a:spcAft>
                <a:spcPts val="0"/>
              </a:spcAft>
              <a:buFont typeface="Times New Roman" pitchFamily="18" charset="0"/>
              <a:buNone/>
              <a:defRPr/>
            </a:pPr>
            <a:r>
              <a:rPr lang="en-US" sz="3200" b="1" i="1" dirty="0">
                <a:solidFill>
                  <a:srgbClr val="FF0000"/>
                </a:solidFill>
                <a:latin typeface="Calibri"/>
                <a:cs typeface="Times New Roman" pitchFamily="18" charset="0"/>
              </a:rPr>
              <a:t>Vientiane, 2017</a:t>
            </a:r>
          </a:p>
        </p:txBody>
      </p:sp>
    </p:spTree>
    <p:extLst>
      <p:ext uri="{BB962C8B-B14F-4D97-AF65-F5344CB8AC3E}">
        <p14:creationId xmlns:p14="http://schemas.microsoft.com/office/powerpoint/2010/main" val="21277842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433182"/>
            <a:ext cx="9144000" cy="954107"/>
          </a:xfrm>
          <a:prstGeom prst="rect">
            <a:avLst/>
          </a:prstGeom>
          <a:noFill/>
        </p:spPr>
        <p:txBody>
          <a:bodyPr wrap="square" rtlCol="0">
            <a:spAutoFit/>
          </a:bodyPr>
          <a:lstStyle/>
          <a:p>
            <a:pPr algn="ctr"/>
            <a:r>
              <a:rPr lang="en-US" sz="2800" b="1" dirty="0" smtClean="0">
                <a:solidFill>
                  <a:srgbClr val="0070C0"/>
                </a:solidFill>
                <a:latin typeface="Times New Roman" panose="02020603050405020304" pitchFamily="18" charset="0"/>
                <a:cs typeface="Times New Roman" panose="02020603050405020304" pitchFamily="18" charset="0"/>
              </a:rPr>
              <a:t>III. NATIONAL PROGRAMME FOR AGRICULTURE COOPERATIVES DEVELOPMENT</a:t>
            </a:r>
            <a:endParaRPr lang="en-US" sz="28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2016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lstStyle/>
          <a:p>
            <a:r>
              <a:rPr lang="en-US" sz="2400" b="1" dirty="0"/>
              <a:t>Building legal frameworks</a:t>
            </a:r>
          </a:p>
          <a:p>
            <a:pPr lvl="1"/>
            <a:r>
              <a:rPr lang="en-US" sz="2200" dirty="0"/>
              <a:t>Cooperative law in1996</a:t>
            </a:r>
          </a:p>
          <a:p>
            <a:pPr lvl="1"/>
            <a:r>
              <a:rPr lang="en-US" sz="2200" dirty="0"/>
              <a:t>Cooperative law in 2003</a:t>
            </a:r>
          </a:p>
          <a:p>
            <a:pPr lvl="1"/>
            <a:r>
              <a:rPr lang="en-US" sz="2200" dirty="0"/>
              <a:t>Cooperative law in 2012 : more clearly new cooperative type</a:t>
            </a:r>
          </a:p>
          <a:p>
            <a:pPr lvl="1"/>
            <a:r>
              <a:rPr lang="en-US" sz="2200" dirty="0"/>
              <a:t>Decree151/2007/NĐ-CP  about Collaborative groups</a:t>
            </a:r>
          </a:p>
          <a:p>
            <a:r>
              <a:rPr lang="en-US" sz="2400" b="1" dirty="0"/>
              <a:t>Cooperative policies</a:t>
            </a:r>
          </a:p>
          <a:p>
            <a:pPr lvl="1"/>
            <a:r>
              <a:rPr lang="en-US" sz="2200" b="1" dirty="0"/>
              <a:t>Cooperative law in 2003 (Article</a:t>
            </a:r>
            <a:r>
              <a:rPr lang="en-US" sz="2200" dirty="0"/>
              <a:t> 3; Decree 88/2005/Government decree)</a:t>
            </a:r>
          </a:p>
          <a:p>
            <a:pPr lvl="1"/>
            <a:r>
              <a:rPr lang="en-US" sz="2200" b="1" dirty="0"/>
              <a:t>Cooperative law in 2012 </a:t>
            </a:r>
            <a:r>
              <a:rPr lang="en-US" sz="2200" dirty="0"/>
              <a:t>(Article 6; Decree 193/2013/government decree, Decision 2261/ Decision-prime minister on 15/12/2014)</a:t>
            </a:r>
          </a:p>
          <a:p>
            <a:r>
              <a:rPr lang="en-US" sz="2400" b="1" dirty="0"/>
              <a:t>State management</a:t>
            </a:r>
            <a:r>
              <a:rPr lang="en-US" sz="2400" dirty="0"/>
              <a:t>: </a:t>
            </a:r>
            <a:r>
              <a:rPr lang="en-US" sz="2200" dirty="0"/>
              <a:t>Cooperative  registration, inspection, law violation treatment</a:t>
            </a:r>
          </a:p>
          <a:p>
            <a:endParaRPr lang="en-US" dirty="0"/>
          </a:p>
        </p:txBody>
      </p:sp>
      <p:sp>
        <p:nvSpPr>
          <p:cNvPr id="5" name="Title 1"/>
          <p:cNvSpPr>
            <a:spLocks noGrp="1"/>
          </p:cNvSpPr>
          <p:nvPr>
            <p:ph type="title"/>
          </p:nvPr>
        </p:nvSpPr>
        <p:spPr>
          <a:xfrm>
            <a:off x="1042988" y="332615"/>
            <a:ext cx="7283450" cy="792162"/>
          </a:xfrm>
        </p:spPr>
        <p:txBody>
          <a:bodyPr>
            <a:normAutofit/>
          </a:bodyPr>
          <a:lstStyle/>
          <a:p>
            <a:r>
              <a:rPr lang="en-US" sz="4000" b="1" dirty="0"/>
              <a:t>1</a:t>
            </a:r>
            <a:r>
              <a:rPr lang="en-US" sz="4000" b="1" dirty="0" smtClean="0"/>
              <a:t>. Efforts of Vietnam government</a:t>
            </a:r>
            <a:endParaRPr lang="en-US" sz="4000" b="1" dirty="0"/>
          </a:p>
        </p:txBody>
      </p:sp>
    </p:spTree>
    <p:extLst>
      <p:ext uri="{BB962C8B-B14F-4D97-AF65-F5344CB8AC3E}">
        <p14:creationId xmlns:p14="http://schemas.microsoft.com/office/powerpoint/2010/main" val="649078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228600" y="1066800"/>
            <a:ext cx="8458200" cy="5516562"/>
          </a:xfrm>
        </p:spPr>
        <p:txBody>
          <a:bodyPr/>
          <a:lstStyle/>
          <a:p>
            <a:pPr algn="l"/>
            <a:r>
              <a:rPr lang="en-US" sz="2400" b="1" dirty="0" smtClean="0">
                <a:solidFill>
                  <a:srgbClr val="0000FF"/>
                </a:solidFill>
                <a:cs typeface="Arial" charset="0"/>
              </a:rPr>
              <a:t/>
            </a:r>
            <a:br>
              <a:rPr lang="en-US" sz="2400" b="1" dirty="0" smtClean="0">
                <a:solidFill>
                  <a:srgbClr val="0000FF"/>
                </a:solidFill>
                <a:cs typeface="Arial" charset="0"/>
              </a:rPr>
            </a:br>
            <a:r>
              <a:rPr lang="en-US" sz="2400" b="1" dirty="0" smtClean="0">
                <a:solidFill>
                  <a:srgbClr val="0000FF"/>
                </a:solidFill>
                <a:cs typeface="Arial" charset="0"/>
              </a:rPr>
              <a:t>2. Agricultural cooperatives innovation and development plan </a:t>
            </a:r>
            <a:r>
              <a:rPr lang="en-US" sz="2400" b="1" dirty="0" smtClean="0">
                <a:solidFill>
                  <a:srgbClr val="0000FF"/>
                </a:solidFill>
                <a:cs typeface="Arial" charset="0"/>
              </a:rPr>
              <a:t>2014-2020 </a:t>
            </a:r>
            <a:r>
              <a:rPr lang="en-US" sz="2400" i="1" dirty="0" smtClean="0">
                <a:solidFill>
                  <a:srgbClr val="0000FF"/>
                </a:solidFill>
                <a:cs typeface="Arial" charset="0"/>
              </a:rPr>
              <a:t>(Decision 710/QD-BNN-KTHT  dated 10 of April 2014)</a:t>
            </a:r>
            <a:r>
              <a:rPr lang="en-US" sz="2200" i="1" dirty="0" smtClean="0">
                <a:solidFill>
                  <a:srgbClr val="0000FF"/>
                </a:solidFill>
                <a:cs typeface="Arial" charset="0"/>
              </a:rPr>
              <a:t/>
            </a:r>
            <a:br>
              <a:rPr lang="en-US" sz="2200" i="1" dirty="0" smtClean="0">
                <a:solidFill>
                  <a:srgbClr val="0000FF"/>
                </a:solidFill>
                <a:cs typeface="Arial" charset="0"/>
              </a:rPr>
            </a:br>
            <a:r>
              <a:rPr lang="en-US" sz="2200" i="1" dirty="0" smtClean="0">
                <a:solidFill>
                  <a:srgbClr val="0000FF"/>
                </a:solidFill>
                <a:cs typeface="Arial" charset="0"/>
              </a:rPr>
              <a:t>Vision: </a:t>
            </a:r>
            <a:r>
              <a:rPr lang="en-US" sz="2200" dirty="0" smtClean="0">
                <a:solidFill>
                  <a:srgbClr val="FF0000"/>
                </a:solidFill>
                <a:cs typeface="Arial" charset="0"/>
              </a:rPr>
              <a:t>i</a:t>
            </a:r>
            <a:r>
              <a:rPr lang="en-US" sz="2400" dirty="0" smtClean="0">
                <a:solidFill>
                  <a:srgbClr val="CC3300"/>
                </a:solidFill>
              </a:rPr>
              <a:t>nnovation </a:t>
            </a:r>
            <a:r>
              <a:rPr lang="en-US" sz="2400" dirty="0">
                <a:solidFill>
                  <a:srgbClr val="CC3300"/>
                </a:solidFill>
              </a:rPr>
              <a:t>and development of agricultural cooperatives, farmer group (Cooperative goals; cooperative relations with other partner</a:t>
            </a:r>
            <a:r>
              <a:rPr lang="en-US" sz="2400" dirty="0" smtClean="0">
                <a:solidFill>
                  <a:srgbClr val="CC3300"/>
                </a:solidFill>
              </a:rPr>
              <a:t>…)</a:t>
            </a:r>
            <a:br>
              <a:rPr lang="en-US" sz="2400" dirty="0" smtClean="0">
                <a:solidFill>
                  <a:srgbClr val="CC3300"/>
                </a:solidFill>
              </a:rPr>
            </a:br>
            <a:r>
              <a:rPr lang="en-US" sz="2400" dirty="0" smtClean="0"/>
              <a:t>3. Decision </a:t>
            </a:r>
            <a:r>
              <a:rPr lang="en-US" sz="2400" dirty="0"/>
              <a:t>No. 445/QD-</a:t>
            </a:r>
            <a:r>
              <a:rPr lang="en-US" sz="2400" dirty="0" err="1"/>
              <a:t>TTg</a:t>
            </a:r>
            <a:r>
              <a:rPr lang="en-US" sz="2400" dirty="0"/>
              <a:t> dated 21 March 2016 of the Prime Minister, approving the Scheme on "Pilot finalization and replication of new cooperative model in Mekong River Delta in the period from 2016 to 2020". </a:t>
            </a:r>
            <a:r>
              <a:rPr lang="en-US" sz="2400" dirty="0" smtClean="0"/>
              <a:t/>
            </a:r>
            <a:br>
              <a:rPr lang="en-US" sz="2400" dirty="0" smtClean="0"/>
            </a:br>
            <a:r>
              <a:rPr lang="en-US" sz="2000" i="1" dirty="0" smtClean="0"/>
              <a:t>- </a:t>
            </a:r>
            <a:r>
              <a:rPr lang="en-US" sz="2000" i="1" dirty="0"/>
              <a:t>Phase 1 (from 2016 to 2017) priority to consolidate and reorganize the operations of the cooperatives under the Law on Cooperatives 2012.</a:t>
            </a:r>
            <a:br>
              <a:rPr lang="en-US" sz="2000" i="1" dirty="0"/>
            </a:br>
            <a:r>
              <a:rPr lang="en-US" sz="2000" i="1" dirty="0" smtClean="0"/>
              <a:t>- </a:t>
            </a:r>
            <a:r>
              <a:rPr lang="en-US" sz="2000" i="1" dirty="0"/>
              <a:t>Phase 2 (from 2017 to 2018): pilot completion of the model of cooperatives with the scale at provincial level</a:t>
            </a:r>
            <a:r>
              <a:rPr lang="en-US" sz="2000" i="1" dirty="0" smtClean="0"/>
              <a:t>.</a:t>
            </a:r>
            <a:br>
              <a:rPr lang="en-US" sz="2000" i="1" dirty="0" smtClean="0"/>
            </a:br>
            <a:r>
              <a:rPr lang="en-US" sz="2000" i="1" dirty="0" smtClean="0"/>
              <a:t>- </a:t>
            </a:r>
            <a:r>
              <a:rPr lang="en-US" sz="2000" i="1" dirty="0"/>
              <a:t>Phase 3 (from 2018 to 2020): pilot completion of the model of cooperative unions at regional scale</a:t>
            </a:r>
            <a:r>
              <a:rPr lang="en-US" sz="2000" i="1" dirty="0" smtClean="0"/>
              <a:t>.</a:t>
            </a:r>
            <a:br>
              <a:rPr lang="en-US" sz="2000" i="1" dirty="0" smtClean="0"/>
            </a:br>
            <a:r>
              <a:rPr lang="en-US" sz="2000" i="1" dirty="0"/>
              <a:t/>
            </a:r>
            <a:br>
              <a:rPr lang="en-US" sz="2000" i="1" dirty="0"/>
            </a:br>
            <a:r>
              <a:rPr lang="en-US" sz="2400" dirty="0"/>
              <a:t/>
            </a:r>
            <a:br>
              <a:rPr lang="en-US" sz="2400" dirty="0"/>
            </a:br>
            <a:r>
              <a:rPr lang="en-US" sz="2400" dirty="0">
                <a:solidFill>
                  <a:srgbClr val="CC3300"/>
                </a:solidFill>
              </a:rPr>
              <a:t/>
            </a:r>
            <a:br>
              <a:rPr lang="en-US" sz="2400" dirty="0">
                <a:solidFill>
                  <a:srgbClr val="CC3300"/>
                </a:solidFill>
              </a:rPr>
            </a:br>
            <a:endParaRPr lang="en-US" sz="2200" i="1" dirty="0" smtClean="0">
              <a:solidFill>
                <a:srgbClr val="0000FF"/>
              </a:solidFill>
              <a:cs typeface="Arial" charset="0"/>
            </a:endParaRPr>
          </a:p>
        </p:txBody>
      </p:sp>
    </p:spTree>
    <p:extLst>
      <p:ext uri="{BB962C8B-B14F-4D97-AF65-F5344CB8AC3E}">
        <p14:creationId xmlns:p14="http://schemas.microsoft.com/office/powerpoint/2010/main" val="8429325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endParaRPr lang="en-US" smtClean="0"/>
          </a:p>
        </p:txBody>
      </p:sp>
      <p:sp>
        <p:nvSpPr>
          <p:cNvPr id="63491" name="AutoShape 43"/>
          <p:cNvSpPr>
            <a:spLocks noChangeArrowheads="1"/>
          </p:cNvSpPr>
          <p:nvPr/>
        </p:nvSpPr>
        <p:spPr bwMode="auto">
          <a:xfrm rot="-5400000">
            <a:off x="800100" y="4229100"/>
            <a:ext cx="2133600" cy="2514600"/>
          </a:xfrm>
          <a:prstGeom prst="chevron">
            <a:avLst>
              <a:gd name="adj" fmla="val 10417"/>
            </a:avLst>
          </a:prstGeom>
          <a:solidFill>
            <a:srgbClr val="336600">
              <a:alpha val="14902"/>
            </a:srgbClr>
          </a:solidFill>
          <a:ln>
            <a:noFill/>
          </a:ln>
          <a:effectLst/>
          <a:extLs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vert="eaVert" wrap="none" anchor="ctr"/>
          <a:lstStyle/>
          <a:p>
            <a:pPr algn="ctr"/>
            <a:endParaRPr lang="en-US" sz="900" b="1">
              <a:latin typeface="Georgia" pitchFamily="18" charset="0"/>
            </a:endParaRPr>
          </a:p>
        </p:txBody>
      </p:sp>
      <p:sp>
        <p:nvSpPr>
          <p:cNvPr id="63492" name="AutoShape 44"/>
          <p:cNvSpPr>
            <a:spLocks noChangeArrowheads="1"/>
          </p:cNvSpPr>
          <p:nvPr/>
        </p:nvSpPr>
        <p:spPr bwMode="auto">
          <a:xfrm rot="-5400000">
            <a:off x="3581400" y="4191000"/>
            <a:ext cx="2133600" cy="2590800"/>
          </a:xfrm>
          <a:prstGeom prst="chevron">
            <a:avLst>
              <a:gd name="adj" fmla="val 10417"/>
            </a:avLst>
          </a:prstGeom>
          <a:solidFill>
            <a:srgbClr val="336600">
              <a:alpha val="14902"/>
            </a:srgbClr>
          </a:solidFill>
          <a:ln>
            <a:noFill/>
          </a:ln>
          <a:effectLst/>
          <a:extLs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vert="eaVert" wrap="none" anchor="ctr"/>
          <a:lstStyle/>
          <a:p>
            <a:pPr algn="ctr"/>
            <a:endParaRPr lang="en-US" sz="900" b="1">
              <a:latin typeface="Georgia" pitchFamily="18" charset="0"/>
            </a:endParaRPr>
          </a:p>
        </p:txBody>
      </p:sp>
      <p:sp>
        <p:nvSpPr>
          <p:cNvPr id="63493" name="AutoShape 45"/>
          <p:cNvSpPr>
            <a:spLocks noChangeArrowheads="1"/>
          </p:cNvSpPr>
          <p:nvPr/>
        </p:nvSpPr>
        <p:spPr bwMode="auto">
          <a:xfrm rot="-5400000">
            <a:off x="6362700" y="4229100"/>
            <a:ext cx="2133600" cy="2514600"/>
          </a:xfrm>
          <a:prstGeom prst="chevron">
            <a:avLst>
              <a:gd name="adj" fmla="val 10417"/>
            </a:avLst>
          </a:prstGeom>
          <a:solidFill>
            <a:srgbClr val="336600">
              <a:alpha val="14902"/>
            </a:srgbClr>
          </a:solidFill>
          <a:ln>
            <a:noFill/>
          </a:ln>
          <a:effectLst/>
          <a:extLs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vert="eaVert" wrap="none" anchor="ctr"/>
          <a:lstStyle/>
          <a:p>
            <a:pPr algn="ctr"/>
            <a:endParaRPr lang="en-US" sz="900" b="1">
              <a:latin typeface="Georgia" pitchFamily="18" charset="0"/>
            </a:endParaRPr>
          </a:p>
        </p:txBody>
      </p:sp>
      <p:sp>
        <p:nvSpPr>
          <p:cNvPr id="63494" name="AutoShape 40"/>
          <p:cNvSpPr>
            <a:spLocks noChangeArrowheads="1"/>
          </p:cNvSpPr>
          <p:nvPr/>
        </p:nvSpPr>
        <p:spPr bwMode="auto">
          <a:xfrm rot="5400000">
            <a:off x="838200" y="1371600"/>
            <a:ext cx="2057400" cy="2514600"/>
          </a:xfrm>
          <a:prstGeom prst="chevron">
            <a:avLst>
              <a:gd name="adj" fmla="val 10343"/>
            </a:avLst>
          </a:prstGeom>
          <a:solidFill>
            <a:srgbClr val="336600">
              <a:alpha val="14902"/>
            </a:srgbClr>
          </a:solidFill>
          <a:ln>
            <a:noFill/>
          </a:ln>
          <a:effectLst/>
          <a:extLs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rot="10800000" vert="eaVert" wrap="none" anchor="ctr"/>
          <a:lstStyle/>
          <a:p>
            <a:pPr algn="ctr"/>
            <a:endParaRPr lang="en-US" sz="1400">
              <a:latin typeface="Georgia" pitchFamily="18" charset="0"/>
            </a:endParaRPr>
          </a:p>
        </p:txBody>
      </p:sp>
      <p:sp>
        <p:nvSpPr>
          <p:cNvPr id="63495" name="AutoShape 41"/>
          <p:cNvSpPr>
            <a:spLocks noChangeArrowheads="1"/>
          </p:cNvSpPr>
          <p:nvPr/>
        </p:nvSpPr>
        <p:spPr bwMode="auto">
          <a:xfrm rot="5400000">
            <a:off x="3619500" y="1333500"/>
            <a:ext cx="2057400" cy="2590800"/>
          </a:xfrm>
          <a:prstGeom prst="chevron">
            <a:avLst>
              <a:gd name="adj" fmla="val 10343"/>
            </a:avLst>
          </a:prstGeom>
          <a:solidFill>
            <a:srgbClr val="336600">
              <a:alpha val="14902"/>
            </a:srgbClr>
          </a:solidFill>
          <a:ln>
            <a:noFill/>
          </a:ln>
          <a:effectLst/>
          <a:extLs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rot="10800000" vert="eaVert" wrap="none" anchor="ctr"/>
          <a:lstStyle/>
          <a:p>
            <a:pPr algn="ctr"/>
            <a:endParaRPr lang="en-US" sz="1400">
              <a:latin typeface="Georgia" pitchFamily="18" charset="0"/>
            </a:endParaRPr>
          </a:p>
        </p:txBody>
      </p:sp>
      <p:sp>
        <p:nvSpPr>
          <p:cNvPr id="63496" name="AutoShape 42"/>
          <p:cNvSpPr>
            <a:spLocks noChangeArrowheads="1"/>
          </p:cNvSpPr>
          <p:nvPr/>
        </p:nvSpPr>
        <p:spPr bwMode="auto">
          <a:xfrm rot="5400000">
            <a:off x="6400800" y="1371600"/>
            <a:ext cx="2057400" cy="2514600"/>
          </a:xfrm>
          <a:prstGeom prst="chevron">
            <a:avLst>
              <a:gd name="adj" fmla="val 10343"/>
            </a:avLst>
          </a:prstGeom>
          <a:solidFill>
            <a:srgbClr val="336600">
              <a:alpha val="14902"/>
            </a:srgbClr>
          </a:solidFill>
          <a:ln>
            <a:noFill/>
          </a:ln>
          <a:effectLst/>
          <a:extLs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rot="10800000" vert="eaVert" wrap="none" anchor="ctr"/>
          <a:lstStyle/>
          <a:p>
            <a:pPr algn="ctr"/>
            <a:endParaRPr lang="en-US" sz="1400">
              <a:latin typeface="Georgia" pitchFamily="18" charset="0"/>
            </a:endParaRPr>
          </a:p>
        </p:txBody>
      </p:sp>
      <p:sp>
        <p:nvSpPr>
          <p:cNvPr id="63497" name="AutoShape 28"/>
          <p:cNvSpPr>
            <a:spLocks noChangeArrowheads="1"/>
          </p:cNvSpPr>
          <p:nvPr/>
        </p:nvSpPr>
        <p:spPr bwMode="auto">
          <a:xfrm rot="-5400000">
            <a:off x="723900" y="4152900"/>
            <a:ext cx="2133600" cy="2514600"/>
          </a:xfrm>
          <a:prstGeom prst="chevron">
            <a:avLst>
              <a:gd name="adj" fmla="val 10417"/>
            </a:avLst>
          </a:prstGeom>
          <a:noFill/>
          <a:ln w="9525">
            <a:solidFill>
              <a:srgbClr val="FF0000"/>
            </a:solidFill>
            <a:miter lim="800000"/>
            <a:headEnd/>
            <a:tailEnd/>
          </a:ln>
          <a:effectLst/>
          <a:extLst>
            <a:ext uri="{909E8E84-426E-40DD-AFC4-6F175D3DCCD1}">
              <a14:hiddenFill xmlns:a14="http://schemas.microsoft.com/office/drawing/2010/main">
                <a:gradFill rotWithShape="1">
                  <a:gsLst>
                    <a:gs pos="0">
                      <a:srgbClr val="470000"/>
                    </a:gs>
                    <a:gs pos="50000">
                      <a:srgbClr val="990000"/>
                    </a:gs>
                    <a:gs pos="100000">
                      <a:srgbClr val="470000"/>
                    </a:gs>
                  </a:gsLst>
                  <a:lin ang="5400000" scaled="1"/>
                </a:gradFill>
              </a14:hiddenFill>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vert="eaVert" wrap="none" anchor="ctr"/>
          <a:lstStyle/>
          <a:p>
            <a:pPr algn="ctr"/>
            <a:endParaRPr lang="en-US" sz="900" b="1">
              <a:latin typeface="Georgia" pitchFamily="18" charset="0"/>
            </a:endParaRPr>
          </a:p>
          <a:p>
            <a:pPr algn="ctr"/>
            <a:r>
              <a:rPr lang="en-US" b="1">
                <a:latin typeface="Georgia" pitchFamily="18" charset="0"/>
              </a:rPr>
              <a:t>Focus IV:</a:t>
            </a:r>
          </a:p>
          <a:p>
            <a:pPr algn="ctr"/>
            <a:r>
              <a:rPr lang="en-US" sz="1600">
                <a:latin typeface="Georgia" pitchFamily="18" charset="0"/>
              </a:rPr>
              <a:t>Guide Cooperative under</a:t>
            </a:r>
          </a:p>
          <a:p>
            <a:pPr algn="ctr"/>
            <a:r>
              <a:rPr lang="en-US" sz="1600">
                <a:latin typeface="Georgia" pitchFamily="18" charset="0"/>
              </a:rPr>
              <a:t>Law on Cooperative 2012</a:t>
            </a:r>
            <a:endParaRPr lang="en-US" sz="1200"/>
          </a:p>
        </p:txBody>
      </p:sp>
      <p:sp>
        <p:nvSpPr>
          <p:cNvPr id="63498" name="AutoShape 29"/>
          <p:cNvSpPr>
            <a:spLocks noChangeArrowheads="1"/>
          </p:cNvSpPr>
          <p:nvPr/>
        </p:nvSpPr>
        <p:spPr bwMode="auto">
          <a:xfrm rot="-5400000">
            <a:off x="3505200" y="4114800"/>
            <a:ext cx="2133600" cy="2590800"/>
          </a:xfrm>
          <a:prstGeom prst="chevron">
            <a:avLst>
              <a:gd name="adj" fmla="val 10940"/>
            </a:avLst>
          </a:prstGeom>
          <a:noFill/>
          <a:ln w="9525">
            <a:solidFill>
              <a:srgbClr val="FF0000"/>
            </a:solidFill>
            <a:miter lim="800000"/>
            <a:headEnd/>
            <a:tailEnd/>
          </a:ln>
          <a:effectLst/>
          <a:extLst>
            <a:ext uri="{909E8E84-426E-40DD-AFC4-6F175D3DCCD1}">
              <a14:hiddenFill xmlns:a14="http://schemas.microsoft.com/office/drawing/2010/main">
                <a:gradFill rotWithShape="1">
                  <a:gsLst>
                    <a:gs pos="0">
                      <a:srgbClr val="470000"/>
                    </a:gs>
                    <a:gs pos="50000">
                      <a:srgbClr val="990000"/>
                    </a:gs>
                    <a:gs pos="100000">
                      <a:srgbClr val="470000"/>
                    </a:gs>
                  </a:gsLst>
                  <a:lin ang="5400000" scaled="1"/>
                </a:gradFill>
              </a14:hiddenFill>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vert="eaVert" wrap="none" anchor="ctr"/>
          <a:lstStyle/>
          <a:p>
            <a:pPr algn="ctr"/>
            <a:r>
              <a:rPr lang="en-US" b="1">
                <a:latin typeface="Georgia" pitchFamily="18" charset="0"/>
              </a:rPr>
              <a:t>Focus V:</a:t>
            </a:r>
          </a:p>
          <a:p>
            <a:pPr algn="ctr"/>
            <a:r>
              <a:rPr lang="en-US" sz="1600">
                <a:latin typeface="Georgia" pitchFamily="18" charset="0"/>
              </a:rPr>
              <a:t>Build pilot Model:</a:t>
            </a:r>
          </a:p>
          <a:p>
            <a:pPr algn="ctr"/>
            <a:r>
              <a:rPr lang="en-US" sz="1600">
                <a:latin typeface="Georgia" pitchFamily="18" charset="0"/>
              </a:rPr>
              <a:t>(value chain)</a:t>
            </a:r>
            <a:endParaRPr lang="en-US" sz="1400"/>
          </a:p>
        </p:txBody>
      </p:sp>
      <p:sp>
        <p:nvSpPr>
          <p:cNvPr id="63499" name="AutoShape 30"/>
          <p:cNvSpPr>
            <a:spLocks noChangeArrowheads="1"/>
          </p:cNvSpPr>
          <p:nvPr/>
        </p:nvSpPr>
        <p:spPr bwMode="auto">
          <a:xfrm rot="-5400000">
            <a:off x="6286500" y="4152900"/>
            <a:ext cx="2133600" cy="2514600"/>
          </a:xfrm>
          <a:prstGeom prst="chevron">
            <a:avLst>
              <a:gd name="adj" fmla="val 10940"/>
            </a:avLst>
          </a:prstGeom>
          <a:noFill/>
          <a:ln w="9525">
            <a:solidFill>
              <a:srgbClr val="FF0000"/>
            </a:solidFill>
            <a:miter lim="800000"/>
            <a:headEnd/>
            <a:tailEnd/>
          </a:ln>
          <a:effectLst/>
          <a:extLst>
            <a:ext uri="{909E8E84-426E-40DD-AFC4-6F175D3DCCD1}">
              <a14:hiddenFill xmlns:a14="http://schemas.microsoft.com/office/drawing/2010/main">
                <a:gradFill rotWithShape="1">
                  <a:gsLst>
                    <a:gs pos="0">
                      <a:srgbClr val="470000"/>
                    </a:gs>
                    <a:gs pos="50000">
                      <a:srgbClr val="990000"/>
                    </a:gs>
                    <a:gs pos="100000">
                      <a:srgbClr val="470000"/>
                    </a:gs>
                  </a:gsLst>
                  <a:lin ang="5400000" scaled="1"/>
                </a:gradFill>
              </a14:hiddenFill>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vert="eaVert" wrap="none" anchor="ctr"/>
          <a:lstStyle/>
          <a:p>
            <a:pPr algn="ctr"/>
            <a:r>
              <a:rPr lang="en-US" b="1">
                <a:latin typeface="Georgia" pitchFamily="18" charset="0"/>
              </a:rPr>
              <a:t>Focus VI:</a:t>
            </a:r>
          </a:p>
          <a:p>
            <a:pPr algn="ctr"/>
            <a:r>
              <a:rPr lang="en-US" sz="1600">
                <a:latin typeface="Georgia" pitchFamily="18" charset="0"/>
              </a:rPr>
              <a:t>Mobilizing resources</a:t>
            </a:r>
          </a:p>
          <a:p>
            <a:pPr algn="ctr"/>
            <a:r>
              <a:rPr lang="en-US" sz="1600">
                <a:latin typeface="Georgia" pitchFamily="18" charset="0"/>
              </a:rPr>
              <a:t> and exchanging</a:t>
            </a:r>
          </a:p>
          <a:p>
            <a:pPr algn="ctr"/>
            <a:r>
              <a:rPr lang="en-US" sz="1600">
                <a:latin typeface="Georgia" pitchFamily="18" charset="0"/>
              </a:rPr>
              <a:t> international</a:t>
            </a:r>
          </a:p>
          <a:p>
            <a:pPr algn="ctr"/>
            <a:r>
              <a:rPr lang="en-US" sz="1600">
                <a:latin typeface="Georgia" pitchFamily="18" charset="0"/>
              </a:rPr>
              <a:t> experience</a:t>
            </a:r>
            <a:endParaRPr lang="en-US" sz="1400"/>
          </a:p>
        </p:txBody>
      </p:sp>
      <p:sp>
        <p:nvSpPr>
          <p:cNvPr id="63500" name="AutoShape 31"/>
          <p:cNvSpPr>
            <a:spLocks noChangeArrowheads="1"/>
          </p:cNvSpPr>
          <p:nvPr/>
        </p:nvSpPr>
        <p:spPr bwMode="auto">
          <a:xfrm rot="5400000">
            <a:off x="762000" y="1295400"/>
            <a:ext cx="2057400" cy="2514600"/>
          </a:xfrm>
          <a:prstGeom prst="chevron">
            <a:avLst>
              <a:gd name="adj" fmla="val 10343"/>
            </a:avLst>
          </a:prstGeom>
          <a:noFill/>
          <a:ln w="9525">
            <a:solidFill>
              <a:srgbClr val="FF0000"/>
            </a:solidFill>
            <a:miter lim="800000"/>
            <a:headEnd/>
            <a:tailEnd/>
          </a:ln>
          <a:effectLst/>
          <a:extLst>
            <a:ext uri="{909E8E84-426E-40DD-AFC4-6F175D3DCCD1}">
              <a14:hiddenFill xmlns:a14="http://schemas.microsoft.com/office/drawing/2010/main">
                <a:solidFill>
                  <a:srgbClr val="990000">
                    <a:alpha val="14902"/>
                  </a:srgbClr>
                </a:solidFill>
              </a14:hiddenFill>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rot="10800000" vert="eaVert" wrap="none" anchor="ctr"/>
          <a:lstStyle/>
          <a:p>
            <a:pPr algn="ctr"/>
            <a:r>
              <a:rPr lang="en-US" b="1">
                <a:latin typeface="Georgia" pitchFamily="18" charset="0"/>
              </a:rPr>
              <a:t>Focus I:</a:t>
            </a:r>
          </a:p>
          <a:p>
            <a:pPr algn="ctr"/>
            <a:r>
              <a:rPr lang="en-US" sz="2000">
                <a:latin typeface="Georgia" pitchFamily="18" charset="0"/>
              </a:rPr>
              <a:t>Propaganda</a:t>
            </a:r>
          </a:p>
        </p:txBody>
      </p:sp>
      <p:sp>
        <p:nvSpPr>
          <p:cNvPr id="63501" name="AutoShape 32"/>
          <p:cNvSpPr>
            <a:spLocks noChangeArrowheads="1"/>
          </p:cNvSpPr>
          <p:nvPr/>
        </p:nvSpPr>
        <p:spPr bwMode="auto">
          <a:xfrm rot="5400000">
            <a:off x="3543300" y="1257300"/>
            <a:ext cx="2057400" cy="2590800"/>
          </a:xfrm>
          <a:prstGeom prst="chevron">
            <a:avLst>
              <a:gd name="adj" fmla="val 10884"/>
            </a:avLst>
          </a:prstGeom>
          <a:noFill/>
          <a:ln w="9525">
            <a:solidFill>
              <a:srgbClr val="FF0000"/>
            </a:solidFill>
            <a:miter lim="800000"/>
            <a:headEnd/>
            <a:tailEnd/>
          </a:ln>
          <a:effectLst/>
          <a:extLst>
            <a:ext uri="{909E8E84-426E-40DD-AFC4-6F175D3DCCD1}">
              <a14:hiddenFill xmlns:a14="http://schemas.microsoft.com/office/drawing/2010/main">
                <a:gradFill rotWithShape="1">
                  <a:gsLst>
                    <a:gs pos="0">
                      <a:srgbClr val="470000"/>
                    </a:gs>
                    <a:gs pos="50000">
                      <a:srgbClr val="990000"/>
                    </a:gs>
                    <a:gs pos="100000">
                      <a:srgbClr val="470000"/>
                    </a:gs>
                  </a:gsLst>
                  <a:lin ang="5400000" scaled="1"/>
                </a:gradFill>
              </a14:hiddenFill>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rot="10800000" vert="eaVert" wrap="none" anchor="ctr"/>
          <a:lstStyle/>
          <a:p>
            <a:pPr algn="ctr"/>
            <a:endParaRPr lang="en-US" sz="1400" b="1">
              <a:latin typeface="Georgia" pitchFamily="18" charset="0"/>
            </a:endParaRPr>
          </a:p>
          <a:p>
            <a:pPr algn="ctr"/>
            <a:endParaRPr lang="en-US" sz="1000" b="1">
              <a:latin typeface="Georgia" pitchFamily="18" charset="0"/>
            </a:endParaRPr>
          </a:p>
          <a:p>
            <a:pPr algn="ctr"/>
            <a:r>
              <a:rPr lang="en-US" b="1">
                <a:latin typeface="Georgia" pitchFamily="18" charset="0"/>
              </a:rPr>
              <a:t>Focus II:</a:t>
            </a:r>
          </a:p>
          <a:p>
            <a:pPr algn="ctr"/>
            <a:r>
              <a:rPr lang="en-US" sz="1600">
                <a:latin typeface="Georgia" pitchFamily="18" charset="0"/>
              </a:rPr>
              <a:t>Perform research, </a:t>
            </a:r>
          </a:p>
          <a:p>
            <a:pPr algn="ctr"/>
            <a:r>
              <a:rPr lang="en-US" sz="1600">
                <a:latin typeface="Georgia" pitchFamily="18" charset="0"/>
              </a:rPr>
              <a:t>survey and assess </a:t>
            </a:r>
          </a:p>
          <a:p>
            <a:pPr algn="ctr"/>
            <a:r>
              <a:rPr lang="en-US" sz="1600">
                <a:latin typeface="Georgia" pitchFamily="18" charset="0"/>
              </a:rPr>
              <a:t>the status</a:t>
            </a:r>
          </a:p>
          <a:p>
            <a:pPr algn="ctr"/>
            <a:endParaRPr lang="en-US" sz="1400"/>
          </a:p>
        </p:txBody>
      </p:sp>
      <p:sp>
        <p:nvSpPr>
          <p:cNvPr id="63502" name="AutoShape 33"/>
          <p:cNvSpPr>
            <a:spLocks noChangeArrowheads="1"/>
          </p:cNvSpPr>
          <p:nvPr/>
        </p:nvSpPr>
        <p:spPr bwMode="auto">
          <a:xfrm rot="5400000">
            <a:off x="6324600" y="1295400"/>
            <a:ext cx="2057400" cy="2514600"/>
          </a:xfrm>
          <a:prstGeom prst="chevron">
            <a:avLst>
              <a:gd name="adj" fmla="val 10343"/>
            </a:avLst>
          </a:prstGeom>
          <a:noFill/>
          <a:ln w="9525">
            <a:solidFill>
              <a:srgbClr val="FF0000"/>
            </a:solidFill>
            <a:miter lim="800000"/>
            <a:headEnd/>
            <a:tailEnd/>
          </a:ln>
          <a:effectLst/>
          <a:extLst>
            <a:ext uri="{909E8E84-426E-40DD-AFC4-6F175D3DCCD1}">
              <a14:hiddenFill xmlns:a14="http://schemas.microsoft.com/office/drawing/2010/main">
                <a:gradFill rotWithShape="1">
                  <a:gsLst>
                    <a:gs pos="0">
                      <a:srgbClr val="470000"/>
                    </a:gs>
                    <a:gs pos="50000">
                      <a:srgbClr val="990000"/>
                    </a:gs>
                    <a:gs pos="100000">
                      <a:srgbClr val="470000"/>
                    </a:gs>
                  </a:gsLst>
                  <a:lin ang="5400000" scaled="1"/>
                </a:gradFill>
              </a14:hiddenFill>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rot="10800000" vert="eaVert" wrap="none" anchor="ctr"/>
          <a:lstStyle/>
          <a:p>
            <a:pPr algn="ctr"/>
            <a:endParaRPr lang="en-US" sz="1400" b="1">
              <a:latin typeface="Georgia" pitchFamily="18" charset="0"/>
            </a:endParaRPr>
          </a:p>
          <a:p>
            <a:pPr algn="ctr"/>
            <a:r>
              <a:rPr lang="en-US" b="1">
                <a:latin typeface="Georgia" pitchFamily="18" charset="0"/>
              </a:rPr>
              <a:t>Focus III:</a:t>
            </a:r>
          </a:p>
          <a:p>
            <a:pPr algn="ctr"/>
            <a:r>
              <a:rPr lang="en-US" sz="1600">
                <a:latin typeface="Georgia" pitchFamily="18" charset="0"/>
              </a:rPr>
              <a:t>To Strengthen the</a:t>
            </a:r>
          </a:p>
          <a:p>
            <a:pPr algn="ctr"/>
            <a:r>
              <a:rPr lang="en-US" sz="1600">
                <a:latin typeface="Georgia" pitchFamily="18" charset="0"/>
              </a:rPr>
              <a:t> organizational</a:t>
            </a:r>
          </a:p>
          <a:p>
            <a:pPr algn="ctr"/>
            <a:r>
              <a:rPr lang="en-US" sz="1600">
                <a:latin typeface="Georgia" pitchFamily="18" charset="0"/>
              </a:rPr>
              <a:t> structure of state</a:t>
            </a:r>
          </a:p>
          <a:p>
            <a:pPr algn="ctr"/>
            <a:r>
              <a:rPr lang="en-US" sz="1600">
                <a:latin typeface="Georgia" pitchFamily="18" charset="0"/>
              </a:rPr>
              <a:t> management</a:t>
            </a:r>
          </a:p>
          <a:p>
            <a:pPr algn="ctr"/>
            <a:r>
              <a:rPr lang="en-US" sz="1600">
                <a:latin typeface="Georgia" pitchFamily="18" charset="0"/>
              </a:rPr>
              <a:t> of cooperatives</a:t>
            </a:r>
            <a:endParaRPr lang="en-US" sz="1400"/>
          </a:p>
        </p:txBody>
      </p:sp>
      <p:sp>
        <p:nvSpPr>
          <p:cNvPr id="19" name="Rectangle 35"/>
          <p:cNvSpPr>
            <a:spLocks noRot="1" noChangeArrowheads="1"/>
          </p:cNvSpPr>
          <p:nvPr/>
        </p:nvSpPr>
        <p:spPr bwMode="auto">
          <a:xfrm>
            <a:off x="533400" y="304800"/>
            <a:ext cx="8153400" cy="914400"/>
          </a:xfrm>
          <a:prstGeom prst="rect">
            <a:avLst/>
          </a:prstGeom>
          <a:noFill/>
          <a:ln>
            <a:noFill/>
          </a:ln>
          <a:effectLst/>
          <a:extLst>
            <a:ext uri="{909E8E84-426E-40DD-AFC4-6F175D3DCCD1}">
              <a14:hiddenFill xmlns:a14="http://schemas.microsoft.com/office/drawing/2010/main">
                <a:gradFill rotWithShape="1">
                  <a:gsLst>
                    <a:gs pos="0">
                      <a:schemeClr val="bg2">
                        <a:gamma/>
                        <a:shade val="46275"/>
                        <a:invGamma/>
                      </a:schemeClr>
                    </a:gs>
                    <a:gs pos="50000">
                      <a:schemeClr val="bg2"/>
                    </a:gs>
                    <a:gs pos="100000">
                      <a:schemeClr val="bg2">
                        <a:gamma/>
                        <a:shade val="46275"/>
                        <a:invGamma/>
                      </a:schemeClr>
                    </a:gs>
                  </a:gsLst>
                  <a:lin ang="5400000" scaled="1"/>
                </a:gradFill>
              </a14:hiddenFill>
            </a:ex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nchor="ctr"/>
          <a:lstStyle/>
          <a:p>
            <a:pPr algn="r">
              <a:defRPr/>
            </a:pPr>
            <a:endParaRPr lang="en-US" sz="2800" b="1">
              <a:latin typeface="Georgia" pitchFamily="18" charset="0"/>
            </a:endParaRPr>
          </a:p>
        </p:txBody>
      </p:sp>
      <p:sp>
        <p:nvSpPr>
          <p:cNvPr id="20" name="Rectangle 36"/>
          <p:cNvSpPr>
            <a:spLocks noRot="1" noChangeArrowheads="1"/>
          </p:cNvSpPr>
          <p:nvPr/>
        </p:nvSpPr>
        <p:spPr bwMode="auto">
          <a:xfrm>
            <a:off x="571500" y="317500"/>
            <a:ext cx="8153400" cy="914400"/>
          </a:xfrm>
          <a:prstGeom prst="rect">
            <a:avLst/>
          </a:prstGeom>
          <a:noFill/>
          <a:ln>
            <a:noFill/>
          </a:ln>
          <a:effectLst/>
          <a:extLst>
            <a:ext uri="{909E8E84-426E-40DD-AFC4-6F175D3DCCD1}">
              <a14:hiddenFill xmlns:a14="http://schemas.microsoft.com/office/drawing/2010/main">
                <a:gradFill rotWithShape="1">
                  <a:gsLst>
                    <a:gs pos="0">
                      <a:schemeClr val="bg2">
                        <a:gamma/>
                        <a:shade val="46275"/>
                        <a:invGamma/>
                      </a:schemeClr>
                    </a:gs>
                    <a:gs pos="50000">
                      <a:schemeClr val="bg2"/>
                    </a:gs>
                    <a:gs pos="100000">
                      <a:schemeClr val="bg2">
                        <a:gamma/>
                        <a:shade val="46275"/>
                        <a:invGamma/>
                      </a:schemeClr>
                    </a:gs>
                  </a:gsLst>
                  <a:lin ang="5400000" scaled="1"/>
                </a:gradFill>
              </a14:hiddenFill>
            </a:ex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nchor="ctr"/>
          <a:lstStyle/>
          <a:p>
            <a:pPr algn="r">
              <a:lnSpc>
                <a:spcPct val="90000"/>
              </a:lnSpc>
              <a:defRPr/>
            </a:pPr>
            <a:r>
              <a:rPr lang="en-US" sz="3200" dirty="0">
                <a:latin typeface="Georgia" pitchFamily="18" charset="0"/>
              </a:rPr>
              <a:t>AGRICULTURAL COOPERATIVE PLAN 2014-2020</a:t>
            </a:r>
          </a:p>
        </p:txBody>
      </p:sp>
      <p:sp>
        <p:nvSpPr>
          <p:cNvPr id="63505" name="Line 37"/>
          <p:cNvSpPr>
            <a:spLocks noChangeShapeType="1"/>
          </p:cNvSpPr>
          <p:nvPr/>
        </p:nvSpPr>
        <p:spPr bwMode="auto">
          <a:xfrm>
            <a:off x="533400" y="1219200"/>
            <a:ext cx="815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Tree>
    <p:extLst>
      <p:ext uri="{BB962C8B-B14F-4D97-AF65-F5344CB8AC3E}">
        <p14:creationId xmlns:p14="http://schemas.microsoft.com/office/powerpoint/2010/main" val="42708888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260648"/>
            <a:ext cx="9036496" cy="1080120"/>
          </a:xfrm>
        </p:spPr>
        <p:txBody>
          <a:bodyPr/>
          <a:lstStyle/>
          <a:p>
            <a:r>
              <a:rPr lang="en-US" sz="3600" dirty="0" smtClean="0">
                <a:solidFill>
                  <a:srgbClr val="0033CC"/>
                </a:solidFill>
                <a:latin typeface="Times New Roman" panose="02020603050405020304" pitchFamily="18" charset="0"/>
                <a:cs typeface="Times New Roman" panose="02020603050405020304" pitchFamily="18" charset="0"/>
              </a:rPr>
              <a:t>Weak State management system</a:t>
            </a:r>
            <a:r>
              <a:rPr lang="vi-VN" sz="3600" dirty="0" smtClean="0">
                <a:solidFill>
                  <a:srgbClr val="0033CC"/>
                </a:solidFill>
                <a:latin typeface="Times New Roman" panose="02020603050405020304" pitchFamily="18" charset="0"/>
                <a:cs typeface="Times New Roman" panose="02020603050405020304" pitchFamily="18" charset="0"/>
              </a:rPr>
              <a:t>, </a:t>
            </a:r>
            <a:r>
              <a:rPr lang="en-US" sz="3600" dirty="0" smtClean="0">
                <a:solidFill>
                  <a:srgbClr val="0033CC"/>
                </a:solidFill>
                <a:latin typeface="Times New Roman" panose="02020603050405020304" pitchFamily="18" charset="0"/>
                <a:cs typeface="Times New Roman" panose="02020603050405020304" pitchFamily="18" charset="0"/>
              </a:rPr>
              <a:t/>
            </a:r>
            <a:br>
              <a:rPr lang="en-US" sz="3600" dirty="0" smtClean="0">
                <a:solidFill>
                  <a:srgbClr val="0033CC"/>
                </a:solidFill>
                <a:latin typeface="Times New Roman" panose="02020603050405020304" pitchFamily="18" charset="0"/>
                <a:cs typeface="Times New Roman" panose="02020603050405020304" pitchFamily="18" charset="0"/>
              </a:rPr>
            </a:br>
            <a:r>
              <a:rPr lang="en-US" sz="3600" dirty="0" smtClean="0">
                <a:solidFill>
                  <a:srgbClr val="0033CC"/>
                </a:solidFill>
                <a:latin typeface="Times New Roman" panose="02020603050405020304" pitchFamily="18" charset="0"/>
                <a:cs typeface="Times New Roman" panose="02020603050405020304" pitchFamily="18" charset="0"/>
              </a:rPr>
              <a:t>Weak support for cooperative development</a:t>
            </a:r>
            <a:endParaRPr lang="en-US" sz="3600" dirty="0">
              <a:solidFill>
                <a:srgbClr val="0033CC"/>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09600" y="1600200"/>
            <a:ext cx="7857232" cy="4536504"/>
          </a:xfrm>
        </p:spPr>
        <p:txBody>
          <a:bodyPr/>
          <a:lstStyle/>
          <a:p>
            <a:pPr marL="457200" indent="-457200" algn="just">
              <a:lnSpc>
                <a:spcPct val="150000"/>
              </a:lnSpc>
              <a:buAutoNum type="arabicPeriod"/>
            </a:pPr>
            <a:r>
              <a:rPr lang="en-US" sz="2000" dirty="0" smtClean="0"/>
              <a:t>State’s management agencies in cooperative have not been consolidated, lack of unity.</a:t>
            </a:r>
          </a:p>
          <a:p>
            <a:pPr marL="457200" indent="-457200" algn="just">
              <a:lnSpc>
                <a:spcPct val="150000"/>
              </a:lnSpc>
              <a:buAutoNum type="arabicPeriod"/>
            </a:pPr>
            <a:r>
              <a:rPr lang="en-US" sz="2000" dirty="0" smtClean="0"/>
              <a:t>Overlap function between state’s management agencies </a:t>
            </a:r>
          </a:p>
          <a:p>
            <a:pPr marL="457200" indent="-457200" algn="just">
              <a:lnSpc>
                <a:spcPct val="150000"/>
              </a:lnSpc>
              <a:buAutoNum type="arabicPeriod"/>
            </a:pPr>
            <a:r>
              <a:rPr lang="en-US" sz="2000" dirty="0" smtClean="0"/>
              <a:t>State’s management agencies in cooperative were dispersal, weak</a:t>
            </a:r>
          </a:p>
          <a:p>
            <a:pPr marL="457200" indent="-457200" algn="just">
              <a:lnSpc>
                <a:spcPct val="150000"/>
              </a:lnSpc>
              <a:buAutoNum type="arabicPeriod" startAt="4"/>
            </a:pPr>
            <a:r>
              <a:rPr lang="en-US" sz="2000" dirty="0" smtClean="0"/>
              <a:t>Weak capacity of State management staffs, weak supporting for cooperatives development;</a:t>
            </a:r>
          </a:p>
          <a:p>
            <a:pPr marL="457200" indent="-457200" algn="just">
              <a:lnSpc>
                <a:spcPct val="150000"/>
              </a:lnSpc>
              <a:buAutoNum type="arabicPeriod" startAt="4"/>
            </a:pPr>
            <a:r>
              <a:rPr lang="en-US" sz="2000" dirty="0" smtClean="0"/>
              <a:t>Weak regulations in MARD’s roles for management and support agricultural cooperatives</a:t>
            </a:r>
          </a:p>
          <a:p>
            <a:pPr algn="just"/>
            <a:endParaRPr lang="en-US" dirty="0"/>
          </a:p>
        </p:txBody>
      </p:sp>
    </p:spTree>
    <p:extLst>
      <p:ext uri="{BB962C8B-B14F-4D97-AF65-F5344CB8AC3E}">
        <p14:creationId xmlns:p14="http://schemas.microsoft.com/office/powerpoint/2010/main" val="6740615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IV. RECOMMENDATION FOR REGIONAL COOPERATION</a:t>
            </a:r>
            <a:endParaRPr lang="en-US" dirty="0"/>
          </a:p>
        </p:txBody>
      </p:sp>
      <p:sp>
        <p:nvSpPr>
          <p:cNvPr id="3" name="Subtitle 2"/>
          <p:cNvSpPr>
            <a:spLocks noGrp="1"/>
          </p:cNvSpPr>
          <p:nvPr>
            <p:ph type="subTitle" idx="1"/>
          </p:nvPr>
        </p:nvSpPr>
        <p:spPr>
          <a:xfrm>
            <a:off x="304800" y="2286000"/>
            <a:ext cx="8610600" cy="1752600"/>
          </a:xfrm>
        </p:spPr>
        <p:txBody>
          <a:bodyPr/>
          <a:lstStyle/>
          <a:p>
            <a:pPr marL="514350" indent="-514350" algn="l">
              <a:buAutoNum type="arabicPeriod"/>
            </a:pPr>
            <a:r>
              <a:rPr lang="en-US" dirty="0" smtClean="0"/>
              <a:t>ENHANCING </a:t>
            </a:r>
            <a:r>
              <a:rPr lang="en-US" dirty="0"/>
              <a:t>THE EXCHANGE OF </a:t>
            </a:r>
            <a:r>
              <a:rPr lang="en-US" dirty="0" smtClean="0"/>
              <a:t>INFORMATION</a:t>
            </a:r>
          </a:p>
          <a:p>
            <a:pPr marL="514350" indent="-514350" algn="l">
              <a:buAutoNum type="arabicPeriod"/>
            </a:pPr>
            <a:r>
              <a:rPr lang="en-US" smtClean="0"/>
              <a:t>BUILDING PROJECTS </a:t>
            </a:r>
            <a:r>
              <a:rPr lang="en-US" dirty="0"/>
              <a:t>AND SEARCHING FOR SPONSORS </a:t>
            </a:r>
            <a:r>
              <a:rPr lang="en-US"/>
              <a:t>TO </a:t>
            </a:r>
            <a:r>
              <a:rPr lang="en-US" smtClean="0"/>
              <a:t>IMPLEMENT</a:t>
            </a:r>
          </a:p>
          <a:p>
            <a:pPr marL="514350" indent="-514350" algn="l">
              <a:buAutoNum type="arabicPeriod"/>
            </a:pPr>
            <a:endParaRPr lang="en-US" dirty="0" smtClean="0"/>
          </a:p>
          <a:p>
            <a:endParaRPr lang="en-US" dirty="0"/>
          </a:p>
        </p:txBody>
      </p:sp>
    </p:spTree>
    <p:extLst>
      <p:ext uri="{BB962C8B-B14F-4D97-AF65-F5344CB8AC3E}">
        <p14:creationId xmlns:p14="http://schemas.microsoft.com/office/powerpoint/2010/main" val="992191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2420888"/>
            <a:ext cx="8856984" cy="1015663"/>
          </a:xfrm>
          <a:prstGeom prst="rect">
            <a:avLst/>
          </a:prstGeom>
          <a:noFill/>
        </p:spPr>
        <p:txBody>
          <a:bodyPr wrap="square" rtlCol="0">
            <a:spAutoFit/>
          </a:bodyPr>
          <a:lstStyle/>
          <a:p>
            <a:pPr algn="ctr"/>
            <a:r>
              <a:rPr lang="en-US" sz="6000" dirty="0" smtClean="0">
                <a:solidFill>
                  <a:srgbClr val="0070C0"/>
                </a:solidFill>
                <a:latin typeface="Times New Roman" panose="02020603050405020304" pitchFamily="18" charset="0"/>
                <a:cs typeface="Times New Roman" panose="02020603050405020304" pitchFamily="18" charset="0"/>
              </a:rPr>
              <a:t>THANK YOU!</a:t>
            </a:r>
            <a:endParaRPr lang="en-US" sz="60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70786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228600" y="274638"/>
            <a:ext cx="8458200" cy="792162"/>
          </a:xfrm>
        </p:spPr>
        <p:txBody>
          <a:bodyPr/>
          <a:lstStyle/>
          <a:p>
            <a:pPr eaLnBrk="1" hangingPunct="1"/>
            <a:r>
              <a:rPr lang="en-US" sz="2800" b="1" dirty="0" smtClean="0">
                <a:solidFill>
                  <a:srgbClr val="0000FF"/>
                </a:solidFill>
                <a:cs typeface="Arial" charset="0"/>
              </a:rPr>
              <a:t>I. POLICIES AND REGULATIONS ON COOPERATIVES</a:t>
            </a:r>
          </a:p>
        </p:txBody>
      </p:sp>
      <p:sp>
        <p:nvSpPr>
          <p:cNvPr id="49156" name="Rectangle 6"/>
          <p:cNvSpPr>
            <a:spLocks noChangeArrowheads="1"/>
          </p:cNvSpPr>
          <p:nvPr/>
        </p:nvSpPr>
        <p:spPr bwMode="auto">
          <a:xfrm>
            <a:off x="533400" y="1219200"/>
            <a:ext cx="8077200" cy="401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a:lnSpc>
                <a:spcPct val="80000"/>
              </a:lnSpc>
              <a:buFontTx/>
              <a:buAutoNum type="arabicPeriod"/>
              <a:defRPr/>
            </a:pPr>
            <a:r>
              <a:rPr lang="en-US" sz="2800" b="1" dirty="0"/>
              <a:t>Cooperatives Law 2012</a:t>
            </a:r>
            <a:endParaRPr lang="en-US" b="1" dirty="0"/>
          </a:p>
          <a:p>
            <a:pPr>
              <a:lnSpc>
                <a:spcPct val="80000"/>
              </a:lnSpc>
              <a:defRPr/>
            </a:pPr>
            <a:endParaRPr lang="en-US" b="1" dirty="0"/>
          </a:p>
          <a:p>
            <a:pPr>
              <a:lnSpc>
                <a:spcPct val="110000"/>
              </a:lnSpc>
              <a:defRPr/>
            </a:pPr>
            <a:r>
              <a:rPr lang="en-US" dirty="0">
                <a:solidFill>
                  <a:srgbClr val="CC3300"/>
                </a:solidFill>
                <a:latin typeface="Tahoma" pitchFamily="34" charset="0"/>
              </a:rPr>
              <a:t>1.1 Commons to all types of cooperatives</a:t>
            </a:r>
          </a:p>
          <a:p>
            <a:pPr>
              <a:lnSpc>
                <a:spcPct val="110000"/>
              </a:lnSpc>
              <a:defRPr/>
            </a:pPr>
            <a:r>
              <a:rPr lang="en-US" dirty="0">
                <a:solidFill>
                  <a:srgbClr val="CC3300"/>
                </a:solidFill>
                <a:latin typeface="Tahoma" pitchFamily="34" charset="0"/>
              </a:rPr>
              <a:t>a. Support</a:t>
            </a:r>
          </a:p>
          <a:p>
            <a:pPr>
              <a:lnSpc>
                <a:spcPct val="110000"/>
              </a:lnSpc>
              <a:defRPr/>
            </a:pPr>
            <a:r>
              <a:rPr lang="en-US" dirty="0">
                <a:solidFill>
                  <a:srgbClr val="CC3300"/>
                </a:solidFill>
                <a:latin typeface="Tahoma" pitchFamily="34" charset="0"/>
              </a:rPr>
              <a:t>- Training for managers and staff</a:t>
            </a:r>
          </a:p>
          <a:p>
            <a:pPr>
              <a:lnSpc>
                <a:spcPct val="110000"/>
              </a:lnSpc>
              <a:defRPr/>
            </a:pPr>
            <a:r>
              <a:rPr lang="en-US" dirty="0">
                <a:solidFill>
                  <a:srgbClr val="CC3300"/>
                </a:solidFill>
                <a:latin typeface="Tahoma" pitchFamily="34" charset="0"/>
              </a:rPr>
              <a:t>- Marketing</a:t>
            </a:r>
          </a:p>
          <a:p>
            <a:pPr>
              <a:lnSpc>
                <a:spcPct val="110000"/>
              </a:lnSpc>
              <a:defRPr/>
            </a:pPr>
            <a:r>
              <a:rPr lang="en-US" dirty="0">
                <a:solidFill>
                  <a:srgbClr val="CC3300"/>
                </a:solidFill>
                <a:latin typeface="Tahoma" pitchFamily="34" charset="0"/>
              </a:rPr>
              <a:t>- Extension</a:t>
            </a:r>
          </a:p>
          <a:p>
            <a:pPr>
              <a:lnSpc>
                <a:spcPct val="110000"/>
              </a:lnSpc>
              <a:defRPr/>
            </a:pPr>
            <a:r>
              <a:rPr lang="en-US" dirty="0">
                <a:solidFill>
                  <a:srgbClr val="CC3300"/>
                </a:solidFill>
                <a:latin typeface="Tahoma" pitchFamily="34" charset="0"/>
              </a:rPr>
              <a:t>- Participation in rural development projects/programmers</a:t>
            </a:r>
          </a:p>
          <a:p>
            <a:pPr>
              <a:lnSpc>
                <a:spcPct val="110000"/>
              </a:lnSpc>
              <a:defRPr/>
            </a:pPr>
            <a:r>
              <a:rPr lang="en-US" dirty="0">
                <a:solidFill>
                  <a:srgbClr val="CC3300"/>
                </a:solidFill>
                <a:latin typeface="Tahoma" pitchFamily="34" charset="0"/>
              </a:rPr>
              <a:t>- Establishment and formation of new cooperatives</a:t>
            </a:r>
          </a:p>
          <a:p>
            <a:pPr>
              <a:lnSpc>
                <a:spcPct val="110000"/>
              </a:lnSpc>
              <a:defRPr/>
            </a:pPr>
            <a:r>
              <a:rPr lang="en-US" dirty="0">
                <a:solidFill>
                  <a:srgbClr val="CC3300"/>
                </a:solidFill>
                <a:latin typeface="Tahoma" pitchFamily="34" charset="0"/>
              </a:rPr>
              <a:t>b. Privileges</a:t>
            </a:r>
          </a:p>
          <a:p>
            <a:pPr>
              <a:lnSpc>
                <a:spcPct val="110000"/>
              </a:lnSpc>
              <a:defRPr/>
            </a:pPr>
            <a:r>
              <a:rPr lang="en-US" dirty="0">
                <a:solidFill>
                  <a:srgbClr val="CC3300"/>
                </a:solidFill>
                <a:latin typeface="Tahoma" pitchFamily="34" charset="0"/>
              </a:rPr>
              <a:t>- Income tax reduction</a:t>
            </a:r>
          </a:p>
          <a:p>
            <a:pPr>
              <a:lnSpc>
                <a:spcPct val="110000"/>
              </a:lnSpc>
              <a:defRPr/>
            </a:pPr>
            <a:r>
              <a:rPr lang="en-US" dirty="0">
                <a:solidFill>
                  <a:srgbClr val="CC3300"/>
                </a:solidFill>
                <a:latin typeface="Tahoma" pitchFamily="34" charset="0"/>
              </a:rPr>
              <a:t>- Reduction for registration fees of new cooperatives</a:t>
            </a:r>
          </a:p>
          <a:p>
            <a:pPr marL="342900" indent="-342900">
              <a:lnSpc>
                <a:spcPct val="110000"/>
              </a:lnSpc>
              <a:buFont typeface="Wingdings" pitchFamily="2" charset="2"/>
              <a:buChar char="Ø"/>
              <a:defRPr/>
            </a:pPr>
            <a:endParaRPr lang="en-US" dirty="0">
              <a:solidFill>
                <a:srgbClr val="CC3300"/>
              </a:solidFill>
              <a:latin typeface="Tahoma" pitchFamily="34" charset="0"/>
            </a:endParaRPr>
          </a:p>
        </p:txBody>
      </p:sp>
      <p:sp>
        <p:nvSpPr>
          <p:cNvPr id="59396" name="Rectangle 7"/>
          <p:cNvSpPr>
            <a:spLocks noChangeArrowheads="1"/>
          </p:cNvSpPr>
          <p:nvPr/>
        </p:nvSpPr>
        <p:spPr bwMode="auto">
          <a:xfrm>
            <a:off x="685800" y="4038600"/>
            <a:ext cx="495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solidFill>
                  <a:srgbClr val="CC3300"/>
                </a:solidFill>
                <a:latin typeface="Tahoma" pitchFamily="34" charset="0"/>
                <a:ea typeface="MS PGothic" pitchFamily="34" charset="-128"/>
              </a:rPr>
              <a:t> </a:t>
            </a:r>
            <a:endParaRPr lang="en-US">
              <a:solidFill>
                <a:srgbClr val="CC3300"/>
              </a:solidFill>
              <a:latin typeface="Tahoma" pitchFamily="34" charset="0"/>
            </a:endParaRPr>
          </a:p>
        </p:txBody>
      </p:sp>
    </p:spTree>
    <p:extLst>
      <p:ext uri="{BB962C8B-B14F-4D97-AF65-F5344CB8AC3E}">
        <p14:creationId xmlns:p14="http://schemas.microsoft.com/office/powerpoint/2010/main" val="231316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342900" y="304800"/>
            <a:ext cx="8458200" cy="792163"/>
          </a:xfrm>
        </p:spPr>
        <p:txBody>
          <a:bodyPr/>
          <a:lstStyle/>
          <a:p>
            <a:pPr eaLnBrk="1" hangingPunct="1"/>
            <a:r>
              <a:rPr lang="en-US" sz="2800" b="1" smtClean="0">
                <a:solidFill>
                  <a:srgbClr val="0000FF"/>
                </a:solidFill>
                <a:cs typeface="Arial" charset="0"/>
              </a:rPr>
              <a:t>POLICIES TO COOPERATIVES</a:t>
            </a:r>
          </a:p>
        </p:txBody>
      </p:sp>
      <p:pic>
        <p:nvPicPr>
          <p:cNvPr id="5" name="Picture 16" descr="ANd9GcQjdgLKSZrb2rOQXRa_G6YjjPpGHC15m9-twkmcoC19KPTc_b1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4343400"/>
            <a:ext cx="21336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0" name="Rectangle 6"/>
          <p:cNvSpPr>
            <a:spLocks noChangeArrowheads="1"/>
          </p:cNvSpPr>
          <p:nvPr/>
        </p:nvSpPr>
        <p:spPr bwMode="auto">
          <a:xfrm>
            <a:off x="533400" y="1219200"/>
            <a:ext cx="8077200" cy="202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10000"/>
              </a:lnSpc>
            </a:pPr>
            <a:r>
              <a:rPr lang="en-US" sz="2000" dirty="0">
                <a:solidFill>
                  <a:srgbClr val="CC3300"/>
                </a:solidFill>
                <a:latin typeface="Tahoma" pitchFamily="34" charset="0"/>
              </a:rPr>
              <a:t>1.2 Special support for cooperatives in agricultural sector</a:t>
            </a:r>
          </a:p>
          <a:p>
            <a:pPr>
              <a:lnSpc>
                <a:spcPct val="110000"/>
              </a:lnSpc>
            </a:pPr>
            <a:r>
              <a:rPr lang="en-US" dirty="0">
                <a:solidFill>
                  <a:srgbClr val="CC3300"/>
                </a:solidFill>
                <a:latin typeface="Tahoma" pitchFamily="34" charset="0"/>
              </a:rPr>
              <a:t>- Infrastructure development</a:t>
            </a:r>
          </a:p>
          <a:p>
            <a:pPr>
              <a:lnSpc>
                <a:spcPct val="110000"/>
              </a:lnSpc>
            </a:pPr>
            <a:r>
              <a:rPr lang="en-US" dirty="0">
                <a:solidFill>
                  <a:srgbClr val="CC3300"/>
                </a:solidFill>
                <a:latin typeface="Tahoma" pitchFamily="34" charset="0"/>
              </a:rPr>
              <a:t>- Land rental and land allocation</a:t>
            </a:r>
          </a:p>
          <a:p>
            <a:pPr>
              <a:lnSpc>
                <a:spcPct val="110000"/>
              </a:lnSpc>
            </a:pPr>
            <a:r>
              <a:rPr lang="en-US" dirty="0">
                <a:solidFill>
                  <a:srgbClr val="CC3300"/>
                </a:solidFill>
                <a:latin typeface="Tahoma" pitchFamily="34" charset="0"/>
              </a:rPr>
              <a:t>- Soft credit</a:t>
            </a:r>
          </a:p>
          <a:p>
            <a:pPr>
              <a:lnSpc>
                <a:spcPct val="110000"/>
              </a:lnSpc>
            </a:pPr>
            <a:r>
              <a:rPr lang="en-US" dirty="0">
                <a:solidFill>
                  <a:srgbClr val="CC3300"/>
                </a:solidFill>
                <a:latin typeface="Tahoma" pitchFamily="34" charset="0"/>
              </a:rPr>
              <a:t>- Inputs in case of natural calamities and animal epidemics</a:t>
            </a:r>
          </a:p>
          <a:p>
            <a:pPr>
              <a:lnSpc>
                <a:spcPct val="110000"/>
              </a:lnSpc>
            </a:pPr>
            <a:r>
              <a:rPr lang="en-US" dirty="0">
                <a:solidFill>
                  <a:srgbClr val="CC3300"/>
                </a:solidFill>
                <a:latin typeface="Tahoma" pitchFamily="34" charset="0"/>
              </a:rPr>
              <a:t>- Processing</a:t>
            </a:r>
          </a:p>
        </p:txBody>
      </p:sp>
      <p:sp>
        <p:nvSpPr>
          <p:cNvPr id="60421" name="Rectangle 7"/>
          <p:cNvSpPr>
            <a:spLocks noChangeArrowheads="1"/>
          </p:cNvSpPr>
          <p:nvPr/>
        </p:nvSpPr>
        <p:spPr bwMode="auto">
          <a:xfrm>
            <a:off x="685800" y="4038600"/>
            <a:ext cx="495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solidFill>
                  <a:srgbClr val="CC3300"/>
                </a:solidFill>
                <a:latin typeface="Tahoma" pitchFamily="34" charset="0"/>
                <a:ea typeface="MS PGothic" pitchFamily="34" charset="-128"/>
              </a:rPr>
              <a:t> </a:t>
            </a:r>
            <a:endParaRPr lang="en-US">
              <a:solidFill>
                <a:srgbClr val="CC3300"/>
              </a:solidFill>
              <a:latin typeface="Tahoma" pitchFamily="34" charset="0"/>
            </a:endParaRPr>
          </a:p>
        </p:txBody>
      </p:sp>
    </p:spTree>
    <p:extLst>
      <p:ext uri="{BB962C8B-B14F-4D97-AF65-F5344CB8AC3E}">
        <p14:creationId xmlns:p14="http://schemas.microsoft.com/office/powerpoint/2010/main" val="16914974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228600" y="274638"/>
            <a:ext cx="8458200" cy="792162"/>
          </a:xfrm>
        </p:spPr>
        <p:txBody>
          <a:bodyPr/>
          <a:lstStyle/>
          <a:p>
            <a:pPr eaLnBrk="1" hangingPunct="1"/>
            <a:r>
              <a:rPr lang="en-US" sz="2800" b="1" smtClean="0">
                <a:solidFill>
                  <a:srgbClr val="0000FF"/>
                </a:solidFill>
                <a:cs typeface="Arial" charset="0"/>
              </a:rPr>
              <a:t>POLICIES TO COOPERATIVES</a:t>
            </a:r>
          </a:p>
        </p:txBody>
      </p:sp>
      <p:sp>
        <p:nvSpPr>
          <p:cNvPr id="61443" name="Rectangle 6"/>
          <p:cNvSpPr>
            <a:spLocks noChangeArrowheads="1"/>
          </p:cNvSpPr>
          <p:nvPr/>
        </p:nvSpPr>
        <p:spPr bwMode="auto">
          <a:xfrm>
            <a:off x="533400" y="1219200"/>
            <a:ext cx="8077200" cy="2529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10000"/>
              </a:lnSpc>
            </a:pPr>
            <a:r>
              <a:rPr lang="en-US" b="1" dirty="0"/>
              <a:t>3</a:t>
            </a:r>
            <a:r>
              <a:rPr lang="en-US" dirty="0">
                <a:solidFill>
                  <a:srgbClr val="CC3300"/>
                </a:solidFill>
                <a:latin typeface="Tahoma" pitchFamily="34" charset="0"/>
              </a:rPr>
              <a:t>. Privileges from other related laws</a:t>
            </a:r>
          </a:p>
          <a:p>
            <a:pPr>
              <a:lnSpc>
                <a:spcPct val="110000"/>
              </a:lnSpc>
            </a:pPr>
            <a:r>
              <a:rPr lang="en-US" dirty="0">
                <a:solidFill>
                  <a:srgbClr val="CC3300"/>
                </a:solidFill>
                <a:latin typeface="Tahoma" pitchFamily="34" charset="0"/>
              </a:rPr>
              <a:t>- Land Use Law: free land rental for construction of cooperative office, store, shops and other business infrastructure.</a:t>
            </a:r>
          </a:p>
          <a:p>
            <a:pPr>
              <a:lnSpc>
                <a:spcPct val="110000"/>
              </a:lnSpc>
            </a:pPr>
            <a:r>
              <a:rPr lang="en-US" dirty="0">
                <a:solidFill>
                  <a:srgbClr val="CC3300"/>
                </a:solidFill>
                <a:latin typeface="Tahoma" pitchFamily="34" charset="0"/>
              </a:rPr>
              <a:t>- Income Tax Law: tax exemption to selected agricultural production services provided by agricultural cooperative to it’s members. (10% income tax rate for AC)</a:t>
            </a:r>
          </a:p>
          <a:p>
            <a:pPr>
              <a:lnSpc>
                <a:spcPct val="110000"/>
              </a:lnSpc>
            </a:pPr>
            <a:r>
              <a:rPr lang="en-US" dirty="0">
                <a:solidFill>
                  <a:srgbClr val="CC3300"/>
                </a:solidFill>
                <a:latin typeface="Tahoma" pitchFamily="34" charset="0"/>
              </a:rPr>
              <a:t>- </a:t>
            </a:r>
            <a:r>
              <a:rPr lang="en-US" dirty="0" err="1">
                <a:solidFill>
                  <a:srgbClr val="CC3300"/>
                </a:solidFill>
                <a:latin typeface="Tahoma" pitchFamily="34" charset="0"/>
              </a:rPr>
              <a:t>Cerdit</a:t>
            </a:r>
            <a:r>
              <a:rPr lang="en-US" dirty="0">
                <a:solidFill>
                  <a:srgbClr val="CC3300"/>
                </a:solidFill>
                <a:latin typeface="Tahoma" pitchFamily="34" charset="0"/>
              </a:rPr>
              <a:t> </a:t>
            </a:r>
            <a:r>
              <a:rPr lang="en-US" dirty="0" err="1">
                <a:solidFill>
                  <a:srgbClr val="CC3300"/>
                </a:solidFill>
                <a:latin typeface="Tahoma" pitchFamily="34" charset="0"/>
              </a:rPr>
              <a:t>legistration</a:t>
            </a:r>
            <a:r>
              <a:rPr lang="en-US" dirty="0">
                <a:solidFill>
                  <a:srgbClr val="CC3300"/>
                </a:solidFill>
                <a:latin typeface="Tahoma" pitchFamily="34" charset="0"/>
              </a:rPr>
              <a:t>: free collateral of a loan up to 25000 USD equivalent to an agricultural cooperative</a:t>
            </a:r>
            <a:r>
              <a:rPr lang="en-US" dirty="0" smtClean="0">
                <a:solidFill>
                  <a:srgbClr val="CC3300"/>
                </a:solidFill>
                <a:latin typeface="Tahoma" pitchFamily="34" charset="0"/>
              </a:rPr>
              <a:t>.</a:t>
            </a:r>
            <a:endParaRPr lang="en-US" dirty="0">
              <a:solidFill>
                <a:srgbClr val="CC3300"/>
              </a:solidFill>
              <a:latin typeface="Tahoma" pitchFamily="34" charset="0"/>
            </a:endParaRPr>
          </a:p>
        </p:txBody>
      </p:sp>
      <p:sp>
        <p:nvSpPr>
          <p:cNvPr id="61444" name="Rectangle 7"/>
          <p:cNvSpPr>
            <a:spLocks noChangeArrowheads="1"/>
          </p:cNvSpPr>
          <p:nvPr/>
        </p:nvSpPr>
        <p:spPr bwMode="auto">
          <a:xfrm>
            <a:off x="685800" y="4038600"/>
            <a:ext cx="495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solidFill>
                  <a:srgbClr val="CC3300"/>
                </a:solidFill>
                <a:latin typeface="Tahoma" pitchFamily="34" charset="0"/>
                <a:ea typeface="MS PGothic" pitchFamily="34" charset="-128"/>
              </a:rPr>
              <a:t> </a:t>
            </a:r>
            <a:endParaRPr lang="en-US">
              <a:solidFill>
                <a:srgbClr val="CC3300"/>
              </a:solidFill>
              <a:latin typeface="Tahoma" pitchFamily="34" charset="0"/>
            </a:endParaRPr>
          </a:p>
        </p:txBody>
      </p:sp>
    </p:spTree>
    <p:extLst>
      <p:ext uri="{BB962C8B-B14F-4D97-AF65-F5344CB8AC3E}">
        <p14:creationId xmlns:p14="http://schemas.microsoft.com/office/powerpoint/2010/main" val="23153674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2433182"/>
            <a:ext cx="8077200" cy="1015663"/>
          </a:xfrm>
          <a:prstGeom prst="rect">
            <a:avLst/>
          </a:prstGeom>
          <a:noFill/>
        </p:spPr>
        <p:txBody>
          <a:bodyPr wrap="square" rtlCol="0">
            <a:spAutoFit/>
          </a:bodyPr>
          <a:lstStyle/>
          <a:p>
            <a:pPr algn="ctr"/>
            <a:r>
              <a:rPr lang="en-US" sz="3000" b="1" dirty="0" smtClean="0">
                <a:solidFill>
                  <a:srgbClr val="0070C0"/>
                </a:solidFill>
                <a:latin typeface="Times New Roman" panose="02020603050405020304" pitchFamily="18" charset="0"/>
                <a:cs typeface="Times New Roman" panose="02020603050405020304" pitchFamily="18" charset="0"/>
              </a:rPr>
              <a:t>II. INSTITUTION AND DATABASE OFF AGRICULTURE COOPERATIVES</a:t>
            </a:r>
            <a:endParaRPr lang="en-US" sz="30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823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139" name="Group 59"/>
          <p:cNvGraphicFramePr>
            <a:graphicFrameLocks noGrp="1"/>
          </p:cNvGraphicFramePr>
          <p:nvPr>
            <p:extLst>
              <p:ext uri="{D42A27DB-BD31-4B8C-83A1-F6EECF244321}">
                <p14:modId xmlns:p14="http://schemas.microsoft.com/office/powerpoint/2010/main" val="1488360104"/>
              </p:ext>
            </p:extLst>
          </p:nvPr>
        </p:nvGraphicFramePr>
        <p:xfrm>
          <a:off x="457200" y="730250"/>
          <a:ext cx="8229600" cy="5978525"/>
        </p:xfrm>
        <a:graphic>
          <a:graphicData uri="http://schemas.openxmlformats.org/drawingml/2006/table">
            <a:tbl>
              <a:tblPr/>
              <a:tblGrid>
                <a:gridCol w="3180666"/>
                <a:gridCol w="1511814"/>
                <a:gridCol w="1768560"/>
                <a:gridCol w="1768560"/>
              </a:tblGrid>
              <a:tr h="518277">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Items</a:t>
                      </a:r>
                    </a:p>
                  </a:txBody>
                  <a:tcPr marT="45730" marB="45730"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500" b="1" i="0" u="none" strike="noStrike" cap="none" normalizeH="0" baseline="0" dirty="0" smtClean="0">
                          <a:ln>
                            <a:noFill/>
                          </a:ln>
                          <a:solidFill>
                            <a:schemeClr val="tx1"/>
                          </a:solidFill>
                          <a:effectLst/>
                          <a:latin typeface="Arial" charset="0"/>
                        </a:rPr>
                        <a:t>Unit</a:t>
                      </a:r>
                    </a:p>
                  </a:txBody>
                  <a:tcPr marT="45730" marB="45730"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500" b="1" i="0" u="none" strike="noStrike" cap="none" normalizeH="0" baseline="0" dirty="0" smtClean="0">
                          <a:ln>
                            <a:noFill/>
                          </a:ln>
                          <a:solidFill>
                            <a:schemeClr val="tx1"/>
                          </a:solidFill>
                          <a:effectLst/>
                          <a:latin typeface="Arial" charset="0"/>
                        </a:rPr>
                        <a:t>Quantity</a:t>
                      </a:r>
                    </a:p>
                  </a:txBody>
                  <a:tcPr marT="45730" marB="45730"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ndParaRPr>
                    </a:p>
                  </a:txBody>
                  <a:tcPr marT="45723" marB="4572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18277">
                <a:tc vMerge="1">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200" b="1" i="0" u="none" strike="noStrike" cap="none" normalizeH="0" baseline="0" dirty="0" smtClean="0">
                        <a:ln>
                          <a:noFill/>
                        </a:ln>
                        <a:solidFill>
                          <a:schemeClr val="tx1"/>
                        </a:solidFill>
                        <a:effectLst/>
                        <a:latin typeface="Tahoma" pitchFamily="34" charset="0"/>
                      </a:endParaRPr>
                    </a:p>
                  </a:txBody>
                  <a:tcPr marT="45723" marB="4572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marT="45723" marB="4572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2013</a:t>
                      </a:r>
                    </a:p>
                  </a:txBody>
                  <a:tcPr marT="45730" marB="45730"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2016</a:t>
                      </a:r>
                    </a:p>
                  </a:txBody>
                  <a:tcPr marT="45730" marB="45730"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1827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1" i="0" u="none" strike="noStrike" cap="none" normalizeH="0" baseline="0" dirty="0" smtClean="0">
                          <a:ln>
                            <a:noFill/>
                          </a:ln>
                          <a:solidFill>
                            <a:schemeClr val="tx1"/>
                          </a:solidFill>
                          <a:effectLst/>
                          <a:latin typeface="Tahoma" pitchFamily="34" charset="0"/>
                        </a:rPr>
                        <a:t>Total cooperatives</a:t>
                      </a:r>
                    </a:p>
                  </a:txBody>
                  <a:tcPr marT="45730" marB="4573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AC</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9725</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10756</a:t>
                      </a:r>
                    </a:p>
                  </a:txBody>
                  <a:tcPr marT="45730" marB="4573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9541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ahoma" pitchFamily="34" charset="0"/>
                        </a:rPr>
                        <a:t>Average membership</a:t>
                      </a:r>
                    </a:p>
                  </a:txBody>
                  <a:tcPr marT="45730" marB="4573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Pers</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688</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376</a:t>
                      </a:r>
                    </a:p>
                  </a:txBody>
                  <a:tcPr marT="45730" marB="4573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70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ahoma" pitchFamily="34" charset="0"/>
                        </a:rPr>
                        <a:t>Participation rate in AC</a:t>
                      </a:r>
                    </a:p>
                  </a:txBody>
                  <a:tcPr marT="45730" marB="4573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53%</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27%</a:t>
                      </a:r>
                    </a:p>
                  </a:txBody>
                  <a:tcPr marT="45730" marB="4573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30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ahoma" pitchFamily="34" charset="0"/>
                        </a:rPr>
                        <a:t>Average capital</a:t>
                      </a:r>
                    </a:p>
                  </a:txBody>
                  <a:tcPr marT="45730" marB="4573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USD</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42496</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56839</a:t>
                      </a:r>
                    </a:p>
                  </a:txBody>
                  <a:tcPr marT="45730" marB="4573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730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ahoma" pitchFamily="34" charset="0"/>
                        </a:rPr>
                        <a:t>Average turnover</a:t>
                      </a:r>
                    </a:p>
                  </a:txBody>
                  <a:tcPr marT="45730" marB="4573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USD</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34778</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54170</a:t>
                      </a:r>
                    </a:p>
                  </a:txBody>
                  <a:tcPr marT="45730" marB="4573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13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rgbClr val="000000"/>
                          </a:solidFill>
                          <a:effectLst/>
                          <a:latin typeface="Tahoma" pitchFamily="34" charset="0"/>
                          <a:ea typeface="MS Mincho" pitchFamily="49" charset="-128"/>
                          <a:cs typeface="Times New Roman" pitchFamily="18" charset="0"/>
                        </a:rPr>
                        <a:t>Number of AC having profits</a:t>
                      </a:r>
                    </a:p>
                  </a:txBody>
                  <a:tcPr marT="45730" marB="4573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Coop.</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6302</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6335</a:t>
                      </a:r>
                    </a:p>
                  </a:txBody>
                  <a:tcPr marT="45730" marB="4573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970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ahoma" pitchFamily="34" charset="0"/>
                        </a:rPr>
                        <a:t>Profit per cooperative</a:t>
                      </a:r>
                    </a:p>
                  </a:txBody>
                  <a:tcPr marT="45730" marB="4573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USD</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3096</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5417</a:t>
                      </a:r>
                    </a:p>
                  </a:txBody>
                  <a:tcPr marT="45730" marB="4573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13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smtClean="0">
                          <a:ln>
                            <a:noFill/>
                          </a:ln>
                          <a:solidFill>
                            <a:srgbClr val="000000"/>
                          </a:solidFill>
                          <a:effectLst/>
                          <a:latin typeface="Tahoma" pitchFamily="34" charset="0"/>
                          <a:ea typeface="MS Mincho" pitchFamily="49" charset="-128"/>
                          <a:cs typeface="Times New Roman" pitchFamily="18" charset="0"/>
                        </a:rPr>
                        <a:t>Number of AC having losses</a:t>
                      </a:r>
                    </a:p>
                  </a:txBody>
                  <a:tcPr marT="45730" marB="4573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Coop.</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666</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1137</a:t>
                      </a:r>
                    </a:p>
                  </a:txBody>
                  <a:tcPr marT="45730" marB="4573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41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2200" b="0" i="0" u="none" strike="noStrike" cap="none" normalizeH="0" baseline="0" smtClean="0">
                          <a:ln>
                            <a:noFill/>
                          </a:ln>
                          <a:solidFill>
                            <a:srgbClr val="000000"/>
                          </a:solidFill>
                          <a:effectLst/>
                          <a:latin typeface="Tahoma" pitchFamily="34" charset="0"/>
                          <a:ea typeface="MS Mincho" pitchFamily="49" charset="-128"/>
                          <a:cs typeface="Times New Roman" pitchFamily="18" charset="0"/>
                        </a:rPr>
                        <a:t>Loses per cooperative </a:t>
                      </a:r>
                      <a:endParaRPr kumimoji="0" lang="en-US" sz="2200" b="0" i="0" u="none" strike="noStrike" cap="none" normalizeH="0" baseline="0" smtClean="0">
                        <a:ln>
                          <a:noFill/>
                        </a:ln>
                        <a:solidFill>
                          <a:srgbClr val="000000"/>
                        </a:solidFill>
                        <a:effectLst/>
                        <a:latin typeface="Tahoma" pitchFamily="34" charset="0"/>
                        <a:ea typeface="MS Mincho" pitchFamily="49" charset="-128"/>
                        <a:cs typeface="Times New Roman" pitchFamily="18" charset="0"/>
                      </a:endParaRPr>
                    </a:p>
                  </a:txBody>
                  <a:tcPr marT="45730" marB="4573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USD</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600</a:t>
                      </a: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1805</a:t>
                      </a:r>
                    </a:p>
                  </a:txBody>
                  <a:tcPr marT="45730" marB="4573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55357" name="Rectangle 105"/>
          <p:cNvSpPr>
            <a:spLocks noChangeArrowheads="1"/>
          </p:cNvSpPr>
          <p:nvPr/>
        </p:nvSpPr>
        <p:spPr bwMode="auto">
          <a:xfrm>
            <a:off x="381000" y="44450"/>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r>
              <a:rPr lang="en-US" sz="2400" b="1" dirty="0">
                <a:solidFill>
                  <a:schemeClr val="tx2"/>
                </a:solidFill>
              </a:rPr>
              <a:t>Table 1. Agricultural Cooperative (AC</a:t>
            </a:r>
            <a:r>
              <a:rPr lang="en-US" sz="2400" b="1" dirty="0" smtClean="0">
                <a:solidFill>
                  <a:schemeClr val="tx2"/>
                </a:solidFill>
              </a:rPr>
              <a:t>)</a:t>
            </a:r>
            <a:endParaRPr lang="en-US" sz="2400" b="1" dirty="0">
              <a:solidFill>
                <a:schemeClr val="tx2"/>
              </a:solidFill>
            </a:endParaRPr>
          </a:p>
        </p:txBody>
      </p:sp>
    </p:spTree>
    <p:extLst>
      <p:ext uri="{BB962C8B-B14F-4D97-AF65-F5344CB8AC3E}">
        <p14:creationId xmlns:p14="http://schemas.microsoft.com/office/powerpoint/2010/main" val="2842153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1648" name="Group 96"/>
          <p:cNvGraphicFramePr>
            <a:graphicFrameLocks noGrp="1"/>
          </p:cNvGraphicFramePr>
          <p:nvPr>
            <p:ph idx="1"/>
            <p:extLst>
              <p:ext uri="{D42A27DB-BD31-4B8C-83A1-F6EECF244321}">
                <p14:modId xmlns:p14="http://schemas.microsoft.com/office/powerpoint/2010/main" val="2954957824"/>
              </p:ext>
            </p:extLst>
          </p:nvPr>
        </p:nvGraphicFramePr>
        <p:xfrm>
          <a:off x="457200" y="1481138"/>
          <a:ext cx="8229600" cy="5382581"/>
        </p:xfrm>
        <a:graphic>
          <a:graphicData uri="http://schemas.openxmlformats.org/drawingml/2006/table">
            <a:tbl>
              <a:tblPr/>
              <a:tblGrid>
                <a:gridCol w="2878914"/>
                <a:gridCol w="2675343"/>
                <a:gridCol w="2675343"/>
              </a:tblGrid>
              <a:tr h="438150">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s-ES" sz="2000" b="1" i="0" u="none" strike="noStrike" cap="none" normalizeH="0" baseline="0" dirty="0" err="1" smtClean="0">
                          <a:ln>
                            <a:noFill/>
                          </a:ln>
                          <a:solidFill>
                            <a:schemeClr val="tx1"/>
                          </a:solidFill>
                          <a:effectLst/>
                          <a:latin typeface="Times New Roman" pitchFamily="18" charset="0"/>
                        </a:rPr>
                        <a:t>Item</a:t>
                      </a:r>
                      <a:endParaRPr kumimoji="0" lang="es-ES" sz="2000" b="1" i="0" u="none" strike="noStrike" cap="none" normalizeH="0" baseline="0" dirty="0" smtClean="0">
                        <a:ln>
                          <a:noFill/>
                        </a:ln>
                        <a:solidFill>
                          <a:schemeClr val="tx1"/>
                        </a:solidFill>
                        <a:effectLst/>
                        <a:latin typeface="Times New Roman" pitchFamily="18" charset="0"/>
                      </a:endParaRPr>
                    </a:p>
                  </a:txBody>
                  <a:tcPr anchor="ctr"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Times New Roman" pitchFamily="18" charset="0"/>
                        </a:rPr>
                        <a:t>2012</a:t>
                      </a: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Times New Roman" pitchFamily="18" charset="0"/>
                        </a:rPr>
                        <a:t>2016</a:t>
                      </a: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3863">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Times New Roman" pitchFamily="18" charset="0"/>
                          <a:cs typeface="Arial" charset="0"/>
                        </a:rPr>
                        <a:t>Surveyed cooperatives</a:t>
                      </a:r>
                      <a:endParaRPr kumimoji="0" lang="es-ES" sz="2000" b="0" i="0" u="none" strike="noStrike" cap="none" normalizeH="0" baseline="0" smtClean="0">
                        <a:ln>
                          <a:noFill/>
                        </a:ln>
                        <a:solidFill>
                          <a:schemeClr val="tx1"/>
                        </a:solidFill>
                        <a:effectLst/>
                        <a:latin typeface="Times New Roman" pitchFamily="18" charset="0"/>
                      </a:endParaRPr>
                    </a:p>
                  </a:txBody>
                  <a:tcPr anchor="ctr"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cs typeface="Arial" charset="0"/>
                        </a:rPr>
                        <a:t>5552</a:t>
                      </a:r>
                      <a:endParaRPr kumimoji="0" lang="es-ES" sz="20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rPr>
                        <a:t>7533</a:t>
                      </a: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r>
              <a:tr h="423863">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Times New Roman" pitchFamily="18" charset="0"/>
                          <a:cs typeface="Arial" charset="0"/>
                        </a:rPr>
                        <a:t>Irrigation</a:t>
                      </a:r>
                      <a:endParaRPr kumimoji="0" lang="es-ES" sz="2000" b="0" i="0" u="none" strike="noStrike" cap="none" normalizeH="0" baseline="0" smtClean="0">
                        <a:ln>
                          <a:noFill/>
                        </a:ln>
                        <a:solidFill>
                          <a:schemeClr val="tx1"/>
                        </a:solidFill>
                        <a:effectLst/>
                        <a:latin typeface="Times New Roman" pitchFamily="18" charset="0"/>
                      </a:endParaRPr>
                    </a:p>
                  </a:txBody>
                  <a:tcPr anchor="ctr"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cs typeface="Arial" charset="0"/>
                        </a:rPr>
                        <a:t>80</a:t>
                      </a:r>
                      <a:endParaRPr kumimoji="0" lang="es-ES" sz="20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rPr>
                        <a:t>78</a:t>
                      </a: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r>
              <a:tr h="425450">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s-ES" sz="2000" b="0" i="0" u="none" strike="noStrike" cap="none" normalizeH="0" baseline="0" dirty="0" err="1" smtClean="0">
                          <a:ln>
                            <a:noFill/>
                          </a:ln>
                          <a:solidFill>
                            <a:schemeClr val="tx1"/>
                          </a:solidFill>
                          <a:effectLst/>
                          <a:latin typeface="Times New Roman" pitchFamily="18" charset="0"/>
                          <a:cs typeface="Arial" charset="0"/>
                        </a:rPr>
                        <a:t>Plant</a:t>
                      </a:r>
                      <a:r>
                        <a:rPr kumimoji="0" lang="es-ES" sz="2000" b="0" i="0" u="none" strike="noStrike" cap="none" normalizeH="0" baseline="0" dirty="0" smtClean="0">
                          <a:ln>
                            <a:noFill/>
                          </a:ln>
                          <a:solidFill>
                            <a:schemeClr val="tx1"/>
                          </a:solidFill>
                          <a:effectLst/>
                          <a:latin typeface="Times New Roman" pitchFamily="18" charset="0"/>
                          <a:cs typeface="Arial" charset="0"/>
                        </a:rPr>
                        <a:t> </a:t>
                      </a:r>
                      <a:r>
                        <a:rPr kumimoji="0" lang="es-ES" sz="2000" b="0" i="0" u="none" strike="noStrike" cap="none" normalizeH="0" baseline="0" dirty="0" err="1" smtClean="0">
                          <a:ln>
                            <a:noFill/>
                          </a:ln>
                          <a:solidFill>
                            <a:schemeClr val="tx1"/>
                          </a:solidFill>
                          <a:effectLst/>
                          <a:latin typeface="Times New Roman" pitchFamily="18" charset="0"/>
                          <a:cs typeface="Arial" charset="0"/>
                        </a:rPr>
                        <a:t>protection</a:t>
                      </a:r>
                      <a:endParaRPr kumimoji="0" lang="es-ES" sz="2000" b="0" i="0" u="none" strike="noStrike" cap="none" normalizeH="0" baseline="0" dirty="0" smtClean="0">
                        <a:ln>
                          <a:noFill/>
                        </a:ln>
                        <a:solidFill>
                          <a:schemeClr val="tx1"/>
                        </a:solidFill>
                        <a:effectLst/>
                        <a:latin typeface="Times New Roman" pitchFamily="18" charset="0"/>
                      </a:endParaRPr>
                    </a:p>
                  </a:txBody>
                  <a:tcPr anchor="ctr"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cs typeface="Arial" charset="0"/>
                        </a:rPr>
                        <a:t>55</a:t>
                      </a:r>
                      <a:endParaRPr kumimoji="0" lang="es-ES" sz="20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rPr>
                        <a:t>41</a:t>
                      </a: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r>
              <a:tr h="423863">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Times New Roman" pitchFamily="18" charset="0"/>
                          <a:cs typeface="Arial" charset="0"/>
                        </a:rPr>
                        <a:t>Veterinary</a:t>
                      </a:r>
                      <a:endParaRPr kumimoji="0" lang="es-ES" sz="2000" b="0" i="0" u="none" strike="noStrike" cap="none" normalizeH="0" baseline="0" smtClean="0">
                        <a:ln>
                          <a:noFill/>
                        </a:ln>
                        <a:solidFill>
                          <a:schemeClr val="tx1"/>
                        </a:solidFill>
                        <a:effectLst/>
                        <a:latin typeface="Times New Roman" pitchFamily="18" charset="0"/>
                      </a:endParaRPr>
                    </a:p>
                  </a:txBody>
                  <a:tcPr anchor="ctr"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cs typeface="Arial" charset="0"/>
                        </a:rPr>
                        <a:t>23</a:t>
                      </a:r>
                      <a:endParaRPr kumimoji="0" lang="es-ES" sz="20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rPr>
                        <a:t>20</a:t>
                      </a: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r>
              <a:tr h="423863">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Times New Roman" pitchFamily="18" charset="0"/>
                          <a:cs typeface="Arial" charset="0"/>
                        </a:rPr>
                        <a:t>Seed</a:t>
                      </a:r>
                      <a:endParaRPr kumimoji="0" lang="es-ES" sz="2000" b="0" i="0" u="none" strike="noStrike" cap="none" normalizeH="0" baseline="0" smtClean="0">
                        <a:ln>
                          <a:noFill/>
                        </a:ln>
                        <a:solidFill>
                          <a:schemeClr val="tx1"/>
                        </a:solidFill>
                        <a:effectLst/>
                        <a:latin typeface="Times New Roman" pitchFamily="18" charset="0"/>
                      </a:endParaRPr>
                    </a:p>
                  </a:txBody>
                  <a:tcPr anchor="ctr"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cs typeface="Arial" charset="0"/>
                        </a:rPr>
                        <a:t>53</a:t>
                      </a:r>
                      <a:endParaRPr kumimoji="0" lang="es-ES" sz="20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rPr>
                        <a:t>55</a:t>
                      </a: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r>
              <a:tr h="425450">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Times New Roman" pitchFamily="18" charset="0"/>
                          <a:cs typeface="Arial" charset="0"/>
                        </a:rPr>
                        <a:t>Materials</a:t>
                      </a:r>
                      <a:endParaRPr kumimoji="0" lang="es-ES" sz="2000" b="0" i="0" u="none" strike="noStrike" cap="none" normalizeH="0" baseline="0" smtClean="0">
                        <a:ln>
                          <a:noFill/>
                        </a:ln>
                        <a:solidFill>
                          <a:schemeClr val="tx1"/>
                        </a:solidFill>
                        <a:effectLst/>
                        <a:latin typeface="Times New Roman" pitchFamily="18" charset="0"/>
                      </a:endParaRPr>
                    </a:p>
                  </a:txBody>
                  <a:tcPr anchor="ctr"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cs typeface="Arial" charset="0"/>
                        </a:rPr>
                        <a:t>30</a:t>
                      </a:r>
                      <a:endParaRPr kumimoji="0" lang="es-ES" sz="20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rPr>
                        <a:t>51</a:t>
                      </a: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r>
              <a:tr h="423863">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Times New Roman" pitchFamily="18" charset="0"/>
                          <a:cs typeface="Arial" charset="0"/>
                        </a:rPr>
                        <a:t>Extension</a:t>
                      </a:r>
                      <a:endParaRPr kumimoji="0" lang="es-ES" sz="2000" b="0" i="0" u="none" strike="noStrike" cap="none" normalizeH="0" baseline="0" smtClean="0">
                        <a:ln>
                          <a:noFill/>
                        </a:ln>
                        <a:solidFill>
                          <a:schemeClr val="tx1"/>
                        </a:solidFill>
                        <a:effectLst/>
                        <a:latin typeface="Times New Roman" pitchFamily="18" charset="0"/>
                      </a:endParaRPr>
                    </a:p>
                  </a:txBody>
                  <a:tcPr anchor="ctr"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cs typeface="Arial" charset="0"/>
                        </a:rPr>
                        <a:t>87</a:t>
                      </a:r>
                      <a:endParaRPr kumimoji="0" lang="es-ES" sz="20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cs typeface="Arial" charset="0"/>
                        </a:rPr>
                        <a:t>87</a:t>
                      </a:r>
                      <a:endParaRPr kumimoji="0" lang="es-ES" sz="20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r>
              <a:tr h="423863">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Times New Roman" pitchFamily="18" charset="0"/>
                          <a:cs typeface="Arial" charset="0"/>
                        </a:rPr>
                        <a:t>Land preparation</a:t>
                      </a:r>
                      <a:endParaRPr kumimoji="0" lang="es-ES" sz="2000" b="0" i="0" u="none" strike="noStrike" cap="none" normalizeH="0" baseline="0" smtClean="0">
                        <a:ln>
                          <a:noFill/>
                        </a:ln>
                        <a:solidFill>
                          <a:schemeClr val="tx1"/>
                        </a:solidFill>
                        <a:effectLst/>
                        <a:latin typeface="Times New Roman" pitchFamily="18" charset="0"/>
                      </a:endParaRPr>
                    </a:p>
                  </a:txBody>
                  <a:tcPr anchor="ctr"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cs typeface="Arial" charset="0"/>
                        </a:rPr>
                        <a:t>20</a:t>
                      </a:r>
                      <a:endParaRPr kumimoji="0" lang="es-ES" sz="20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cs typeface="Arial" charset="0"/>
                        </a:rPr>
                        <a:t>29</a:t>
                      </a:r>
                      <a:endParaRPr kumimoji="0" lang="es-ES" sz="20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r>
              <a:tr h="423863">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Times New Roman" pitchFamily="18" charset="0"/>
                          <a:cs typeface="Arial" charset="0"/>
                        </a:rPr>
                        <a:t>Joint marketing and processing</a:t>
                      </a:r>
                      <a:endParaRPr kumimoji="0" lang="es-ES" sz="2000" b="0" i="0" u="none" strike="noStrike" cap="none" normalizeH="0" baseline="0" smtClean="0">
                        <a:ln>
                          <a:noFill/>
                        </a:ln>
                        <a:solidFill>
                          <a:schemeClr val="tx1"/>
                        </a:solidFill>
                        <a:effectLst/>
                        <a:latin typeface="Times New Roman" pitchFamily="18" charset="0"/>
                      </a:endParaRPr>
                    </a:p>
                  </a:txBody>
                  <a:tcPr anchor="ctr"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cs typeface="Arial" charset="0"/>
                        </a:rPr>
                        <a:t>8.6</a:t>
                      </a:r>
                      <a:endParaRPr kumimoji="0" lang="es-ES" sz="20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cs typeface="Arial" charset="0"/>
                        </a:rPr>
                        <a:t>12</a:t>
                      </a:r>
                      <a:endParaRPr kumimoji="0" lang="es-ES" sz="20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r>
              <a:tr h="425450">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Times New Roman" pitchFamily="18" charset="0"/>
                          <a:cs typeface="Arial" charset="0"/>
                        </a:rPr>
                        <a:t>Electricity</a:t>
                      </a:r>
                      <a:endParaRPr kumimoji="0" lang="es-ES" sz="2000" b="0" i="0" u="none" strike="noStrike" cap="none" normalizeH="0" baseline="0" smtClean="0">
                        <a:ln>
                          <a:noFill/>
                        </a:ln>
                        <a:solidFill>
                          <a:schemeClr val="tx1"/>
                        </a:solidFill>
                        <a:effectLst/>
                        <a:latin typeface="Times New Roman" pitchFamily="18" charset="0"/>
                      </a:endParaRPr>
                    </a:p>
                  </a:txBody>
                  <a:tcPr anchor="ctr"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cs typeface="Arial" charset="0"/>
                        </a:rPr>
                        <a:t>5.8</a:t>
                      </a:r>
                      <a:endParaRPr kumimoji="0" lang="es-ES" sz="20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cs typeface="Arial" charset="0"/>
                        </a:rPr>
                        <a:t>3</a:t>
                      </a:r>
                      <a:endParaRPr kumimoji="0" lang="es-ES" sz="20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r>
              <a:tr h="423863">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s-ES" sz="2000" b="0" i="0" u="none" strike="noStrike" cap="none" normalizeH="0" baseline="0" dirty="0" err="1" smtClean="0">
                          <a:ln>
                            <a:noFill/>
                          </a:ln>
                          <a:solidFill>
                            <a:schemeClr val="tx1"/>
                          </a:solidFill>
                          <a:effectLst/>
                          <a:latin typeface="Times New Roman" pitchFamily="18" charset="0"/>
                          <a:cs typeface="Arial" charset="0"/>
                        </a:rPr>
                        <a:t>Internal</a:t>
                      </a:r>
                      <a:r>
                        <a:rPr kumimoji="0" lang="es-ES" sz="2000" b="0" i="0" u="none" strike="noStrike" cap="none" normalizeH="0" baseline="0" dirty="0" smtClean="0">
                          <a:ln>
                            <a:noFill/>
                          </a:ln>
                          <a:solidFill>
                            <a:schemeClr val="tx1"/>
                          </a:solidFill>
                          <a:effectLst/>
                          <a:latin typeface="Times New Roman" pitchFamily="18" charset="0"/>
                          <a:cs typeface="Arial" charset="0"/>
                        </a:rPr>
                        <a:t> </a:t>
                      </a:r>
                      <a:r>
                        <a:rPr kumimoji="0" lang="es-ES" sz="2000" b="0" i="0" u="none" strike="noStrike" cap="none" normalizeH="0" baseline="0" dirty="0" err="1" smtClean="0">
                          <a:ln>
                            <a:noFill/>
                          </a:ln>
                          <a:solidFill>
                            <a:schemeClr val="tx1"/>
                          </a:solidFill>
                          <a:effectLst/>
                          <a:latin typeface="Times New Roman" pitchFamily="18" charset="0"/>
                          <a:cs typeface="Arial" charset="0"/>
                        </a:rPr>
                        <a:t>credit</a:t>
                      </a:r>
                      <a:endParaRPr kumimoji="0" lang="es-ES" sz="2000" b="0" i="0" u="none" strike="noStrike" cap="none" normalizeH="0" baseline="0" dirty="0" smtClean="0">
                        <a:ln>
                          <a:noFill/>
                        </a:ln>
                        <a:solidFill>
                          <a:schemeClr val="tx1"/>
                        </a:solidFill>
                        <a:effectLst/>
                        <a:latin typeface="Times New Roman" pitchFamily="18" charset="0"/>
                      </a:endParaRPr>
                    </a:p>
                  </a:txBody>
                  <a:tcPr anchor="ctr"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cs typeface="Arial" charset="0"/>
                        </a:rPr>
                        <a:t>8.2</a:t>
                      </a:r>
                      <a:endParaRPr kumimoji="0" lang="es-ES" sz="20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Times New Roman" pitchFamily="18" charset="0"/>
                          <a:cs typeface="Arial" charset="0"/>
                        </a:rPr>
                        <a:t>9</a:t>
                      </a:r>
                      <a:endParaRPr kumimoji="0" lang="es-ES" sz="20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thickThin" algn="ctr">
                      <a:solidFill>
                        <a:srgbClr val="000000"/>
                      </a:solidFill>
                      <a:prstDash val="solid"/>
                      <a:round/>
                      <a:headEnd type="none" w="med" len="med"/>
                      <a:tailEnd type="none" w="med" len="med"/>
                    </a:lnL>
                    <a:lnR w="12700" cap="flat" cmpd="thickThin" algn="ctr">
                      <a:solidFill>
                        <a:srgbClr val="000000"/>
                      </a:solidFill>
                      <a:prstDash val="solid"/>
                      <a:round/>
                      <a:headEnd type="none" w="med" len="med"/>
                      <a:tailEnd type="none" w="med" len="med"/>
                    </a:lnR>
                    <a:lnT w="12700" cap="flat" cmpd="thickThin" algn="ctr">
                      <a:solidFill>
                        <a:srgbClr val="000000"/>
                      </a:solidFill>
                      <a:prstDash val="solid"/>
                      <a:round/>
                      <a:headEnd type="none" w="med" len="med"/>
                      <a:tailEnd type="none" w="med" len="med"/>
                    </a:lnT>
                    <a:lnB w="12700" cap="flat" cmpd="thickThin"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6363" name="Rectangle 43"/>
          <p:cNvSpPr>
            <a:spLocks noGrp="1" noChangeArrowheads="1"/>
          </p:cNvSpPr>
          <p:nvPr>
            <p:ph type="title"/>
          </p:nvPr>
        </p:nvSpPr>
        <p:spPr>
          <a:xfrm>
            <a:off x="423863" y="347663"/>
            <a:ext cx="82296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2400" dirty="0" smtClean="0"/>
              <a:t>Table 2. Services provided by AC</a:t>
            </a:r>
            <a:r>
              <a:rPr lang="en-US" sz="2400" b="1" dirty="0" smtClean="0"/>
              <a:t> </a:t>
            </a:r>
            <a:r>
              <a:rPr lang="en-US" sz="2400" dirty="0" smtClean="0"/>
              <a:t/>
            </a:r>
            <a:br>
              <a:rPr lang="en-US" sz="2400" dirty="0" smtClean="0"/>
            </a:br>
            <a:r>
              <a:rPr lang="en-US" sz="2400" dirty="0" smtClean="0"/>
              <a:t> </a:t>
            </a:r>
            <a:r>
              <a:rPr lang="en-US" sz="2400" i="1" dirty="0" smtClean="0"/>
              <a:t>(% of AC providing the listed services)</a:t>
            </a:r>
          </a:p>
        </p:txBody>
      </p:sp>
    </p:spTree>
    <p:extLst>
      <p:ext uri="{BB962C8B-B14F-4D97-AF65-F5344CB8AC3E}">
        <p14:creationId xmlns:p14="http://schemas.microsoft.com/office/powerpoint/2010/main" val="30415171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bwMode="auto">
          <a:xfrm>
            <a:off x="228600" y="60325"/>
            <a:ext cx="8458200" cy="792163"/>
          </a:xfrm>
        </p:spPr>
        <p:txBody>
          <a:bodyPr wrap="square" lIns="91440" tIns="45720" rIns="91440" bIns="45720" numCol="1" anchorCtr="0" compatLnSpc="1">
            <a:prstTxWarp prst="textNoShape">
              <a:avLst/>
            </a:prstTxWarp>
          </a:bodyPr>
          <a:lstStyle/>
          <a:p>
            <a:r>
              <a:rPr lang="en-US" sz="2800" b="1" cap="none" smtClean="0">
                <a:solidFill>
                  <a:srgbClr val="0000FF"/>
                </a:solidFill>
                <a:latin typeface="Arial" charset="0"/>
                <a:cs typeface="Arial" charset="0"/>
              </a:rPr>
              <a:t>ACHIEVEMENTS</a:t>
            </a:r>
          </a:p>
        </p:txBody>
      </p:sp>
      <p:sp>
        <p:nvSpPr>
          <p:cNvPr id="57347" name="Rectangle 3"/>
          <p:cNvSpPr>
            <a:spLocks noChangeArrowheads="1"/>
          </p:cNvSpPr>
          <p:nvPr/>
        </p:nvSpPr>
        <p:spPr bwMode="auto">
          <a:xfrm>
            <a:off x="352425" y="819150"/>
            <a:ext cx="7924800" cy="306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ct val="130000"/>
              </a:lnSpc>
              <a:buFont typeface="Wingdings" pitchFamily="2" charset="2"/>
              <a:buChar char="Ø"/>
            </a:pPr>
            <a:r>
              <a:rPr lang="en-US" sz="2000">
                <a:solidFill>
                  <a:srgbClr val="CC3300"/>
                </a:solidFill>
                <a:latin typeface="Tahoma" pitchFamily="34" charset="0"/>
              </a:rPr>
              <a:t>The operating areas of the cooperatives are diversified, including agriculture, forestry, fisheries, salt production. Many new cooperatives are just established. </a:t>
            </a:r>
          </a:p>
          <a:p>
            <a:pPr algn="just">
              <a:lnSpc>
                <a:spcPct val="130000"/>
              </a:lnSpc>
              <a:buFont typeface="Wingdings" pitchFamily="2" charset="2"/>
              <a:buChar char="Ø"/>
            </a:pPr>
            <a:endParaRPr lang="en-US" sz="1000">
              <a:solidFill>
                <a:srgbClr val="CC3300"/>
              </a:solidFill>
              <a:latin typeface="Tahoma" pitchFamily="34" charset="0"/>
            </a:endParaRPr>
          </a:p>
          <a:p>
            <a:pPr algn="just">
              <a:lnSpc>
                <a:spcPct val="130000"/>
              </a:lnSpc>
              <a:buFont typeface="Wingdings" pitchFamily="2" charset="2"/>
              <a:buChar char="Ø"/>
            </a:pPr>
            <a:r>
              <a:rPr lang="en-US" sz="2000">
                <a:solidFill>
                  <a:srgbClr val="CC3300"/>
                </a:solidFill>
                <a:latin typeface="Tahoma" pitchFamily="34" charset="0"/>
              </a:rPr>
              <a:t>The AC contributed to generate many employment, well undertake services such as irrigation, material inputs…, thus bringing about real benefits such as decreased input cost – increased income for members.</a:t>
            </a:r>
          </a:p>
        </p:txBody>
      </p:sp>
      <p:sp>
        <p:nvSpPr>
          <p:cNvPr id="57348" name="Rectangle 5"/>
          <p:cNvSpPr>
            <a:spLocks noChangeArrowheads="1"/>
          </p:cNvSpPr>
          <p:nvPr/>
        </p:nvSpPr>
        <p:spPr bwMode="auto">
          <a:xfrm>
            <a:off x="533400" y="3810000"/>
            <a:ext cx="5486400"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30000"/>
              </a:lnSpc>
              <a:buFont typeface="Wingdings" pitchFamily="2" charset="2"/>
              <a:buChar char="Ø"/>
            </a:pPr>
            <a:endParaRPr lang="fr-FR" altLang="ja-JP">
              <a:solidFill>
                <a:srgbClr val="CC3300"/>
              </a:solidFill>
              <a:latin typeface="Tahoma" pitchFamily="34" charset="0"/>
              <a:ea typeface="MS PGothic" pitchFamily="34" charset="-128"/>
            </a:endParaRPr>
          </a:p>
        </p:txBody>
      </p:sp>
      <p:sp>
        <p:nvSpPr>
          <p:cNvPr id="57349" name="Rectangle 7"/>
          <p:cNvSpPr>
            <a:spLocks noChangeArrowheads="1"/>
          </p:cNvSpPr>
          <p:nvPr/>
        </p:nvSpPr>
        <p:spPr bwMode="auto">
          <a:xfrm>
            <a:off x="381000" y="3962400"/>
            <a:ext cx="7772400" cy="169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30000"/>
              </a:lnSpc>
              <a:buFont typeface="Wingdings" pitchFamily="2" charset="2"/>
              <a:buChar char="Ø"/>
            </a:pPr>
            <a:r>
              <a:rPr lang="en-US" sz="2000">
                <a:solidFill>
                  <a:srgbClr val="CC3300"/>
                </a:solidFill>
                <a:latin typeface="Tahoma" pitchFamily="34" charset="0"/>
              </a:rPr>
              <a:t>The AC collaborated with the local government to actively implement agriculture and rural development policies such as land accumulation, re-structure of the cropping / livestock patterns…, contributing to develop rural and agricultural economy.</a:t>
            </a:r>
          </a:p>
        </p:txBody>
      </p:sp>
    </p:spTree>
    <p:extLst>
      <p:ext uri="{BB962C8B-B14F-4D97-AF65-F5344CB8AC3E}">
        <p14:creationId xmlns:p14="http://schemas.microsoft.com/office/powerpoint/2010/main" val="24523530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190500" y="249238"/>
            <a:ext cx="8458200" cy="792162"/>
          </a:xfrm>
        </p:spPr>
        <p:txBody>
          <a:bodyPr/>
          <a:lstStyle/>
          <a:p>
            <a:pPr eaLnBrk="1" hangingPunct="1"/>
            <a:r>
              <a:rPr lang="en-US" sz="2800" b="1" smtClean="0">
                <a:solidFill>
                  <a:srgbClr val="0000FF"/>
                </a:solidFill>
                <a:cs typeface="Arial" charset="0"/>
              </a:rPr>
              <a:t>SOME CHALLEGE FROM COOPERATIVES</a:t>
            </a:r>
          </a:p>
        </p:txBody>
      </p:sp>
      <p:sp>
        <p:nvSpPr>
          <p:cNvPr id="58371" name="Rectangle 6"/>
          <p:cNvSpPr>
            <a:spLocks noChangeArrowheads="1"/>
          </p:cNvSpPr>
          <p:nvPr/>
        </p:nvSpPr>
        <p:spPr bwMode="auto">
          <a:xfrm>
            <a:off x="533400" y="1041400"/>
            <a:ext cx="80772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10000"/>
              </a:lnSpc>
              <a:buFont typeface="Wingdings" pitchFamily="2" charset="2"/>
              <a:buChar char="Ø"/>
            </a:pPr>
            <a:r>
              <a:rPr lang="en-US">
                <a:solidFill>
                  <a:srgbClr val="CC3300"/>
                </a:solidFill>
                <a:latin typeface="Tahoma" pitchFamily="34" charset="0"/>
              </a:rPr>
              <a:t>Many ACs are at small-scale, lack of capital, low-value assets, low competitiveness and simple services</a:t>
            </a:r>
          </a:p>
          <a:p>
            <a:pPr>
              <a:lnSpc>
                <a:spcPct val="110000"/>
              </a:lnSpc>
              <a:buFont typeface="Wingdings" pitchFamily="2" charset="2"/>
              <a:buChar char="Ø"/>
            </a:pPr>
            <a:r>
              <a:rPr lang="en-US">
                <a:solidFill>
                  <a:srgbClr val="CC3300"/>
                </a:solidFill>
                <a:latin typeface="Tahoma" pitchFamily="34" charset="0"/>
              </a:rPr>
              <a:t>The role of AC in consuming agri. products for AC members was very dim</a:t>
            </a:r>
          </a:p>
          <a:p>
            <a:pPr>
              <a:lnSpc>
                <a:spcPct val="110000"/>
              </a:lnSpc>
              <a:buFont typeface="Wingdings" pitchFamily="2" charset="2"/>
              <a:buChar char="Ø"/>
            </a:pPr>
            <a:r>
              <a:rPr lang="en-US">
                <a:solidFill>
                  <a:srgbClr val="CC3300"/>
                </a:solidFill>
                <a:latin typeface="Tahoma" pitchFamily="34" charset="0"/>
              </a:rPr>
              <a:t>General management skill are limited</a:t>
            </a:r>
          </a:p>
        </p:txBody>
      </p:sp>
      <p:sp>
        <p:nvSpPr>
          <p:cNvPr id="58372" name="Rectangle 7"/>
          <p:cNvSpPr>
            <a:spLocks noChangeArrowheads="1"/>
          </p:cNvSpPr>
          <p:nvPr/>
        </p:nvSpPr>
        <p:spPr bwMode="auto">
          <a:xfrm>
            <a:off x="685800" y="4038600"/>
            <a:ext cx="495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solidFill>
                  <a:srgbClr val="CC3300"/>
                </a:solidFill>
                <a:latin typeface="Tahoma" pitchFamily="34" charset="0"/>
                <a:ea typeface="MS PGothic" pitchFamily="34" charset="-128"/>
              </a:rPr>
              <a:t> </a:t>
            </a:r>
            <a:endParaRPr lang="en-US">
              <a:solidFill>
                <a:srgbClr val="CC3300"/>
              </a:solidFill>
              <a:latin typeface="Tahoma" pitchFamily="34" charset="0"/>
            </a:endParaRPr>
          </a:p>
        </p:txBody>
      </p:sp>
    </p:spTree>
    <p:extLst>
      <p:ext uri="{BB962C8B-B14F-4D97-AF65-F5344CB8AC3E}">
        <p14:creationId xmlns:p14="http://schemas.microsoft.com/office/powerpoint/2010/main" val="19084577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5457</TotalTime>
  <Words>700</Words>
  <Application>Microsoft Office PowerPoint</Application>
  <PresentationFormat>On-screen Show (4:3)</PresentationFormat>
  <Paragraphs>174</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I. POLICIES AND REGULATIONS ON COOPERATIVES</vt:lpstr>
      <vt:lpstr>POLICIES TO COOPERATIVES</vt:lpstr>
      <vt:lpstr>POLICIES TO COOPERATIVES</vt:lpstr>
      <vt:lpstr>PowerPoint Presentation</vt:lpstr>
      <vt:lpstr>PowerPoint Presentation</vt:lpstr>
      <vt:lpstr>Table 2. Services provided by AC   (% of AC providing the listed services)</vt:lpstr>
      <vt:lpstr>ACHIEVEMENTS</vt:lpstr>
      <vt:lpstr>SOME CHALLEGE FROM COOPERATIVES</vt:lpstr>
      <vt:lpstr>PowerPoint Presentation</vt:lpstr>
      <vt:lpstr>1. Efforts of Vietnam government</vt:lpstr>
      <vt:lpstr> 2. Agricultural cooperatives innovation and development plan 2014-2020 (Decision 710/QD-BNN-KTHT  dated 10 of April 2014) Vision: innovation and development of agricultural cooperatives, farmer group (Cooperative goals; cooperative relations with other partner…) 3. Decision No. 445/QD-TTg dated 21 March 2016 of the Prime Minister, approving the Scheme on "Pilot finalization and replication of new cooperative model in Mekong River Delta in the period from 2016 to 2020".  - Phase 1 (from 2016 to 2017) priority to consolidate and reorganize the operations of the cooperatives under the Law on Cooperatives 2012. - Phase 2 (from 2017 to 2018): pilot completion of the model of cooperatives with the scale at provincial level. - Phase 3 (from 2018 to 2020): pilot completion of the model of cooperative unions at regional scale.    </vt:lpstr>
      <vt:lpstr>PowerPoint Presentation</vt:lpstr>
      <vt:lpstr>Weak State management system,  Weak support for cooperative development</vt:lpstr>
      <vt:lpstr>IV. RECOMMENDATION FOR REGIONAL COOPERATION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Johnson, David (IRRI)</dc:creator>
  <cp:lastModifiedBy>asus</cp:lastModifiedBy>
  <cp:revision>345</cp:revision>
  <dcterms:created xsi:type="dcterms:W3CDTF">2011-07-07T03:09:11Z</dcterms:created>
  <dcterms:modified xsi:type="dcterms:W3CDTF">2017-05-16T01:11:44Z</dcterms:modified>
</cp:coreProperties>
</file>