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20"/>
  </p:notesMasterIdLst>
  <p:handoutMasterIdLst>
    <p:handoutMasterId r:id="rId21"/>
  </p:handoutMasterIdLst>
  <p:sldIdLst>
    <p:sldId id="650" r:id="rId2"/>
    <p:sldId id="750" r:id="rId3"/>
    <p:sldId id="751" r:id="rId4"/>
    <p:sldId id="752" r:id="rId5"/>
    <p:sldId id="758" r:id="rId6"/>
    <p:sldId id="736" r:id="rId7"/>
    <p:sldId id="754" r:id="rId8"/>
    <p:sldId id="765" r:id="rId9"/>
    <p:sldId id="761" r:id="rId10"/>
    <p:sldId id="763" r:id="rId11"/>
    <p:sldId id="764" r:id="rId12"/>
    <p:sldId id="690" r:id="rId13"/>
    <p:sldId id="730" r:id="rId14"/>
    <p:sldId id="755" r:id="rId15"/>
    <p:sldId id="756" r:id="rId16"/>
    <p:sldId id="766" r:id="rId17"/>
    <p:sldId id="767" r:id="rId18"/>
    <p:sldId id="673" r:id="rId19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66FFFF"/>
    <a:srgbClr val="993300"/>
    <a:srgbClr val="008000"/>
    <a:srgbClr val="006666"/>
    <a:srgbClr val="3399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2" autoAdjust="0"/>
    <p:restoredTop sz="99290" autoAdjust="0"/>
  </p:normalViewPr>
  <p:slideViewPr>
    <p:cSldViewPr>
      <p:cViewPr>
        <p:scale>
          <a:sx n="50" d="100"/>
          <a:sy n="50" d="100"/>
        </p:scale>
        <p:origin x="-2100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76" y="-96"/>
      </p:cViewPr>
      <p:guideLst>
        <p:guide orient="horz" pos="3109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17917" cy="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3" tIns="44887" rIns="89773" bIns="448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26" y="3"/>
            <a:ext cx="2917917" cy="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3" tIns="44887" rIns="89773" bIns="448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9EFA7F-C9BE-401E-ABAA-DE0D8AC1B909}" type="datetimeFigureOut">
              <a:rPr lang="en-US"/>
              <a:pPr>
                <a:defRPr/>
              </a:pPr>
              <a:t>18-May-17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3996"/>
            <a:ext cx="2917917" cy="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3" tIns="44887" rIns="89773" bIns="448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26" y="9373996"/>
            <a:ext cx="2917917" cy="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3" tIns="44887" rIns="89773" bIns="448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4F633D-4661-441F-B3D8-DC77B4A4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7917" cy="493814"/>
          </a:xfrm>
          <a:prstGeom prst="rect">
            <a:avLst/>
          </a:prstGeom>
        </p:spPr>
        <p:txBody>
          <a:bodyPr vert="horz" wrap="square" lIns="89773" tIns="44887" rIns="89773" bIns="448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326" y="3"/>
            <a:ext cx="2917917" cy="493814"/>
          </a:xfrm>
          <a:prstGeom prst="rect">
            <a:avLst/>
          </a:prstGeom>
        </p:spPr>
        <p:txBody>
          <a:bodyPr vert="horz" wrap="square" lIns="89773" tIns="44887" rIns="89773" bIns="448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525831-9887-44D7-9951-FDBF9F22B16D}" type="datetimeFigureOut">
              <a:rPr lang="en-US"/>
              <a:pPr>
                <a:defRPr/>
              </a:pPr>
              <a:t>18-May-17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3" tIns="44887" rIns="89773" bIns="448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188" y="4688685"/>
            <a:ext cx="5387391" cy="4440935"/>
          </a:xfrm>
          <a:prstGeom prst="rect">
            <a:avLst/>
          </a:prstGeom>
        </p:spPr>
        <p:txBody>
          <a:bodyPr vert="horz" lIns="89773" tIns="44887" rIns="89773" bIns="448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3996"/>
            <a:ext cx="2917917" cy="493814"/>
          </a:xfrm>
          <a:prstGeom prst="rect">
            <a:avLst/>
          </a:prstGeom>
        </p:spPr>
        <p:txBody>
          <a:bodyPr vert="horz" wrap="square" lIns="89773" tIns="44887" rIns="89773" bIns="448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326" y="9373996"/>
            <a:ext cx="2917917" cy="493814"/>
          </a:xfrm>
          <a:prstGeom prst="rect">
            <a:avLst/>
          </a:prstGeom>
        </p:spPr>
        <p:txBody>
          <a:bodyPr vert="horz" wrap="square" lIns="89773" tIns="44887" rIns="89773" bIns="448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999EDE-26C7-4C69-BCAB-6621ACA5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C0CFC-9344-430E-AB5C-87EDBA4090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16326" y="9373997"/>
            <a:ext cx="2917917" cy="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4" tIns="44589" rIns="89174" bIns="44589" anchor="b"/>
          <a:lstStyle/>
          <a:p>
            <a:pPr algn="r" defTabSz="888189"/>
            <a:fld id="{60A916C6-6889-4ACC-BBDC-1790FEAE0B1C}" type="slidenum">
              <a:rPr lang="en-US" sz="1300"/>
              <a:pPr algn="r" defTabSz="888189"/>
              <a:t>2</a:t>
            </a:fld>
            <a:endParaRPr lang="en-US" sz="13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903C0A-B5C9-4B27-BD99-67B34AE310A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BFD45-0D35-4042-A822-945ED97B35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BFD45-0D35-4042-A822-945ED97B35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16356" y="9374194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93" tIns="44598" rIns="89193" bIns="44598" anchor="b"/>
          <a:lstStyle/>
          <a:p>
            <a:pPr algn="r" defTabSz="889850"/>
            <a:fld id="{48AA90E7-25B1-4AC1-9CEF-F377A86E15A4}" type="slidenum">
              <a:rPr lang="en-US" sz="1200"/>
              <a:pPr algn="r" defTabSz="889850"/>
              <a:t>12</a:t>
            </a:fld>
            <a:endParaRPr lang="en-US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C0CFC-9344-430E-AB5C-87EDBA4090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C0CFC-9344-430E-AB5C-87EDBA4090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9A04B-8A0E-464B-8D71-E60F78E90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62800" y="6248400"/>
            <a:ext cx="1981200" cy="533400"/>
          </a:xfrm>
          <a:noFill/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en-US" sz="2400" dirty="0" smtClean="0">
              <a:latin typeface="Myanmar2" pitchFamily="34" charset="0"/>
              <a:cs typeface="Myanmar2" pitchFamily="34" charset="0"/>
            </a:endParaRPr>
          </a:p>
        </p:txBody>
      </p:sp>
      <p:pic>
        <p:nvPicPr>
          <p:cNvPr id="4099" name="Picture 2" descr="D: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31" descr="te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0329"/>
            <a:ext cx="3657600" cy="2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38400" y="7315200"/>
            <a:ext cx="2133600" cy="365125"/>
          </a:xfrm>
        </p:spPr>
        <p:txBody>
          <a:bodyPr/>
          <a:lstStyle/>
          <a:p>
            <a:pPr>
              <a:defRPr/>
            </a:pPr>
            <a:fld id="{905D1B11-925A-42B0-ACBC-B7AFF96FF38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3515142"/>
            <a:ext cx="52578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yanmar2" pitchFamily="34" charset="0"/>
                <a:cs typeface="Myanmar2" pitchFamily="34" charset="0"/>
              </a:rPr>
              <a:t>The Current Status of Cooperative in Myanmar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Myanmar2" pitchFamily="34" charset="0"/>
                <a:cs typeface="Myanmar2" pitchFamily="34" charset="0"/>
              </a:rPr>
              <a:t>Regulating to the Cooperatives</a:t>
            </a:r>
            <a:endParaRPr lang="en-US" sz="3600" b="1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8534400" cy="58674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pc="-4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The Cooperative Department has been regulating to all of the cooperative societies as follows;-</a:t>
            </a:r>
          </a:p>
          <a:p>
            <a:pPr marL="1087438" lvl="1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Cooperative Member Auditor always audits </a:t>
            </a:r>
            <a:r>
              <a:rPr lang="en-US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monthly၊</a:t>
            </a:r>
          </a:p>
          <a:p>
            <a:pPr marL="1082675" indent="-503238" algn="just">
              <a:lnSpc>
                <a:spcPct val="150000"/>
              </a:lnSpc>
              <a:buFont typeface="Wingdings" pitchFamily="2" charset="2"/>
              <a:buChar char="Ø"/>
              <a:tabLst>
                <a:tab pos="1036638" algn="l"/>
              </a:tabLst>
            </a:pPr>
            <a:r>
              <a:rPr lang="en-US" sz="28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Bi-Annual and Annual </a:t>
            </a:r>
            <a:r>
              <a:rPr lang="en-US" sz="28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Auditing</a:t>
            </a:r>
          </a:p>
          <a:p>
            <a:pPr marL="1082675" indent="-503238" algn="just">
              <a:lnSpc>
                <a:spcPct val="150000"/>
              </a:lnSpc>
              <a:buFont typeface="Wingdings" pitchFamily="2" charset="2"/>
              <a:buChar char="Ø"/>
              <a:tabLst>
                <a:tab pos="103663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In auditing, only Cooperative Department (Or) Audit Firm that approved by the government according to the member’s desire can audit.</a:t>
            </a:r>
          </a:p>
          <a:p>
            <a:pPr marL="1082675" indent="-503238" algn="just">
              <a:lnSpc>
                <a:spcPct val="150000"/>
              </a:lnSpc>
              <a:buFont typeface="Wingdings" pitchFamily="2" charset="2"/>
              <a:buChar char="Ø"/>
              <a:tabLst>
                <a:tab pos="1036638" algn="l"/>
              </a:tabLst>
            </a:pPr>
            <a:endParaRPr lang="en-US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C373B102-8862-44C2-A4E0-36A584D270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  <a:t>Action Plan</a:t>
            </a:r>
            <a:endParaRPr lang="en-US" sz="2800" dirty="0">
              <a:solidFill>
                <a:schemeClr val="bg1"/>
              </a:solidFill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1E66-6504-451D-B22B-33313BBE21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0521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Organizing the Cooperative Societies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Microfinance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Selling the farming machines with long term hire purchase system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Land Consolidation for the small holders farmers as transforming from conventional farming to mechanized farming system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Establishing the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Agri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-Support Service Cooperative Society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Inputs Distribution Business for Agriculture Sector</a:t>
            </a:r>
          </a:p>
          <a:p>
            <a:pPr marL="1139825" indent="-457200" algn="just">
              <a:lnSpc>
                <a:spcPct val="150000"/>
              </a:lnSpc>
              <a:buFont typeface="+mj-lt"/>
              <a:buAutoNum type="arabicPeriod"/>
              <a:tabLst>
                <a:tab pos="1377950" algn="l"/>
              </a:tabLst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Seeking the financial capital</a:t>
            </a:r>
            <a:endParaRPr lang="en-US" sz="2400" dirty="0"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1752600" y="304800"/>
            <a:ext cx="5700713" cy="1828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Cooperative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3E8AEA9-683D-4CA4-9850-F4507409F35B}" type="slidenum">
              <a:rPr lang="en-US" sz="14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284162" y="3657600"/>
            <a:ext cx="2535237" cy="762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05000" y="2209800"/>
            <a:ext cx="5715000" cy="1524000"/>
            <a:chOff x="1056" y="1317"/>
            <a:chExt cx="3600" cy="1056"/>
          </a:xfrm>
        </p:grpSpPr>
        <p:sp>
          <p:nvSpPr>
            <p:cNvPr id="19472" name="Line 20"/>
            <p:cNvSpPr>
              <a:spLocks noChangeShapeType="1"/>
            </p:cNvSpPr>
            <p:nvPr/>
          </p:nvSpPr>
          <p:spPr bwMode="auto">
            <a:xfrm flipV="1">
              <a:off x="1056" y="1317"/>
              <a:ext cx="1690" cy="1008"/>
            </a:xfrm>
            <a:prstGeom prst="line">
              <a:avLst/>
            </a:prstGeom>
            <a:noFill/>
            <a:ln w="22225">
              <a:solidFill>
                <a:srgbClr val="2E39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3" name="Line 22"/>
            <p:cNvSpPr>
              <a:spLocks noChangeShapeType="1"/>
            </p:cNvSpPr>
            <p:nvPr/>
          </p:nvSpPr>
          <p:spPr bwMode="auto">
            <a:xfrm flipH="1" flipV="1">
              <a:off x="2746" y="1317"/>
              <a:ext cx="1910" cy="1056"/>
            </a:xfrm>
            <a:prstGeom prst="line">
              <a:avLst/>
            </a:prstGeom>
            <a:noFill/>
            <a:ln w="22225">
              <a:solidFill>
                <a:srgbClr val="2E39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317648" y="3657600"/>
            <a:ext cx="2549751" cy="82005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400800" y="3733800"/>
            <a:ext cx="2473551" cy="7728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0225" y="4666343"/>
            <a:ext cx="2060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Agriculture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Livestock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Industry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124200" y="4651829"/>
            <a:ext cx="350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Microfinance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Hired Purchase System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Health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Transport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Hotel, Motel, Guest house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400800" y="47244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Export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Handicraft Shop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Selling and buying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878262" y="2887663"/>
            <a:ext cx="1371600" cy="15875"/>
          </a:xfrm>
          <a:prstGeom prst="line">
            <a:avLst/>
          </a:prstGeom>
          <a:ln w="28575">
            <a:solidFill>
              <a:srgbClr val="2E3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9DC851-5566-474A-9270-591A42DFD1C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We Need Microfinance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772" name="Subtitle 2"/>
          <p:cNvSpPr txBox="1">
            <a:spLocks/>
          </p:cNvSpPr>
          <p:nvPr/>
        </p:nvSpPr>
        <p:spPr bwMode="auto">
          <a:xfrm>
            <a:off x="304800" y="10668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tabLst>
                <a:tab pos="465138" algn="l"/>
              </a:tabLst>
              <a:defRPr/>
            </a:pPr>
            <a:r>
              <a:rPr lang="en-US" sz="2400" b="1" dirty="0">
                <a:solidFill>
                  <a:srgbClr val="002060"/>
                </a:solidFill>
                <a:cs typeface="Myanmar3" pitchFamily="18" charset="0"/>
              </a:rPr>
              <a:t>  </a:t>
            </a:r>
          </a:p>
          <a:p>
            <a:pPr marL="722313" indent="-427038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Low interest rate &lt; 2.5% 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 (MF Law, 2011)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22313" indent="-427038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Without collateral</a:t>
            </a:r>
          </a:p>
          <a:p>
            <a:pPr marL="722313" indent="-427038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Can earn on saving money</a:t>
            </a:r>
          </a:p>
          <a:p>
            <a:pPr marL="722313" indent="-427038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Can set up small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business and make income generation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indent="-619125"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Consequently, MF can actually help the development of the socioeconomic lives of grass roots level people in mostly rural areas</a:t>
            </a:r>
            <a:endParaRPr lang="en-US" sz="2200" dirty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12072"/>
              </p:ext>
            </p:extLst>
          </p:nvPr>
        </p:nvGraphicFramePr>
        <p:xfrm>
          <a:off x="152399" y="914400"/>
          <a:ext cx="8915401" cy="5808649"/>
        </p:xfrm>
        <a:graphic>
          <a:graphicData uri="http://schemas.openxmlformats.org/drawingml/2006/table">
            <a:tbl>
              <a:tblPr/>
              <a:tblGrid>
                <a:gridCol w="278752"/>
                <a:gridCol w="1133589"/>
                <a:gridCol w="721260"/>
                <a:gridCol w="1132437"/>
                <a:gridCol w="1412341"/>
                <a:gridCol w="1509904"/>
                <a:gridCol w="1379820"/>
                <a:gridCol w="1347298"/>
              </a:tblGrid>
              <a:tr h="255574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(Kyat Million)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No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Region/ States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Township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Society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Member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Share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Saving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Total Disbursement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2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3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4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5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6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7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8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Naypyitaw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395.231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4641.852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9448.336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2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Kachin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71747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596.371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7030.464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20383.292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3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Kayah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19185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123.054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2415.461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4768.329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4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Kayin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32880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170.066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3051.443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5047.266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5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Chin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27421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207.057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2890.950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8688.340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6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Sagaing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416293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2527.681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35765.793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79398.729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7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Taninthari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41189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253.352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4548.611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10550.567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8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Bago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472046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2549.149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31957.902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91454.664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9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Magway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406642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2476.767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23584.573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72521.079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10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Mandalay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566493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3260.397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36079.568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94948.363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11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Mon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92038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635.223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7966.287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21102.537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12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Rakhine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67989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486.133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3613.827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10753.522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13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Yangon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215021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1077.888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15108.238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38840.542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14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Shan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181515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1714.372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24541.999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53015.731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15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Ayeyarwady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624031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3380.533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36356.678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96900.284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Myanmar2" pitchFamily="34" charset="0"/>
                          <a:cs typeface="Myanmar2" pitchFamily="34" charset="0"/>
                        </a:rPr>
                        <a:t>Total</a:t>
                      </a:r>
                      <a:endParaRPr lang="my-MM" sz="1600" b="1" i="0" u="none" strike="noStrike" dirty="0">
                        <a:solidFill>
                          <a:srgbClr val="FF0000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35050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3301450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19853.274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Myanmar2" pitchFamily="34" charset="0"/>
                          <a:cs typeface="Myanmar2" pitchFamily="34" charset="0"/>
                        </a:rPr>
                        <a:t>239553.646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Myanmar2" pitchFamily="34" charset="0"/>
                          <a:cs typeface="Myanmar2" pitchFamily="34" charset="0"/>
                        </a:rPr>
                        <a:t>617821.581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Current Situation of Microfinance Implementation  </a:t>
            </a:r>
            <a:r>
              <a:rPr lang="en-US" sz="2800" b="1" dirty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  <a:t>(As of 31-3-2017)</a:t>
            </a:r>
            <a:r>
              <a:rPr lang="en-US" sz="28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Myanmar2.2" pitchFamily="34" charset="0"/>
              <a:cs typeface="Myanmar2.2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Selling the Farming Machines and other machines with Hire Purchase System </a:t>
            </a:r>
            <a:r>
              <a:rPr lang="en-US" sz="3200" b="1" dirty="0" smtClean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  <a:t>(As of 31-3-2017)</a:t>
            </a:r>
            <a:endParaRPr lang="en-US" sz="3200" b="1" dirty="0">
              <a:solidFill>
                <a:schemeClr val="bg1"/>
              </a:solidFill>
              <a:latin typeface="Myanmar2.2" pitchFamily="34" charset="0"/>
              <a:cs typeface="Myanmar2.2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0450-D8DD-4872-BA84-40F69BB2A80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97000"/>
          <a:ext cx="85344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Myanmar2" pitchFamily="34" charset="0"/>
                          <a:cs typeface="Myanmar2" pitchFamily="34" charset="0"/>
                        </a:rPr>
                        <a:t>Type of Machines</a:t>
                      </a:r>
                      <a:endParaRPr lang="en-US" sz="24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Myanmar2" pitchFamily="34" charset="0"/>
                          <a:cs typeface="Myanmar2" pitchFamily="34" charset="0"/>
                        </a:rPr>
                        <a:t>Amount (Unit)</a:t>
                      </a:r>
                      <a:endParaRPr lang="en-US" sz="24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Myanmar2" pitchFamily="34" charset="0"/>
                          <a:cs typeface="Myanmar2" pitchFamily="34" charset="0"/>
                        </a:rPr>
                        <a:t>Value</a:t>
                      </a:r>
                      <a:r>
                        <a:rPr lang="en-US" sz="2400" baseline="0" dirty="0" smtClean="0">
                          <a:latin typeface="Myanmar2" pitchFamily="34" charset="0"/>
                          <a:cs typeface="Myanmar2" pitchFamily="34" charset="0"/>
                        </a:rPr>
                        <a:t> (Kyat Million)</a:t>
                      </a:r>
                      <a:endParaRPr lang="en-US" sz="24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Myanmar2" pitchFamily="34" charset="0"/>
                          <a:cs typeface="Myanmar2" pitchFamily="34" charset="0"/>
                        </a:rPr>
                        <a:t>Owned (Unit)</a:t>
                      </a:r>
                      <a:endParaRPr lang="en-US" sz="24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Agriculture</a:t>
                      </a:r>
                      <a:r>
                        <a:rPr lang="en-US" sz="2000" baseline="0" dirty="0" smtClean="0">
                          <a:latin typeface="Myanmar2" pitchFamily="34" charset="0"/>
                          <a:cs typeface="Myanmar2" pitchFamily="34" charset="0"/>
                        </a:rPr>
                        <a:t> Machines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23930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132943.949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3255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Business Used Machines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24283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21072.503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13076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Fishery Used Machines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14916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2283.817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Myanmar2" pitchFamily="34" charset="0"/>
                          <a:cs typeface="Myanmar2" pitchFamily="34" charset="0"/>
                        </a:rPr>
                        <a:t>8788</a:t>
                      </a:r>
                      <a:endParaRPr lang="en-US" sz="200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yanmar2" pitchFamily="34" charset="0"/>
                          <a:cs typeface="Myanmar2" pitchFamily="34" charset="0"/>
                        </a:rPr>
                        <a:t>Total</a:t>
                      </a:r>
                      <a:endParaRPr lang="en-US" sz="20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Myanmar2" pitchFamily="34" charset="0"/>
                          <a:cs typeface="Myanmar2" pitchFamily="34" charset="0"/>
                        </a:rPr>
                        <a:t>63129</a:t>
                      </a:r>
                      <a:endParaRPr lang="en-US" sz="20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Myanmar2" pitchFamily="34" charset="0"/>
                          <a:cs typeface="Myanmar2" pitchFamily="34" charset="0"/>
                        </a:rPr>
                        <a:t>156300.269</a:t>
                      </a:r>
                      <a:endParaRPr lang="en-US" sz="20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Myanmar2" pitchFamily="34" charset="0"/>
                          <a:cs typeface="Myanmar2" pitchFamily="34" charset="0"/>
                        </a:rPr>
                        <a:t>25119</a:t>
                      </a:r>
                      <a:endParaRPr lang="en-US" sz="20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Challenges</a:t>
            </a:r>
            <a:endParaRPr lang="en-US" sz="3200" b="1" dirty="0">
              <a:solidFill>
                <a:schemeClr val="bg1"/>
              </a:solidFill>
              <a:latin typeface="Myanmar2.2" pitchFamily="34" charset="0"/>
              <a:cs typeface="Myanmar2.2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Government Support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Trust on Cooperatives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 Assistances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Cooperative Awareness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modern IT Cooperative Practice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 and Production Cooperatives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Microfinance itself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0450-D8DD-4872-BA84-40F69BB2A8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Recommendations</a:t>
            </a:r>
            <a:endParaRPr lang="en-US" sz="3200" b="1" dirty="0">
              <a:solidFill>
                <a:schemeClr val="bg1"/>
              </a:solidFill>
              <a:latin typeface="Myanmar2.2" pitchFamily="34" charset="0"/>
              <a:cs typeface="Myanmar2.2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Cooperative Awareness in Rural Areas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 Building and Development Trainings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Knowledge Sharing Programs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Institutionalization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0450-D8DD-4872-BA84-40F69BB2A8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admin2\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59827" cy="6858000"/>
          </a:xfrm>
          <a:prstGeom prst="rect">
            <a:avLst/>
          </a:prstGeom>
          <a:noFill/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676400" y="3581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7543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yanmar2" pitchFamily="34" charset="0"/>
                <a:cs typeface="Myanmar2" pitchFamily="34" charset="0"/>
              </a:rPr>
              <a:t>Thank You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6C2E3-B0A9-406B-869B-2060ED5B6A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670175" y="1066800"/>
            <a:ext cx="4111625" cy="3175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6781800" y="1069976"/>
            <a:ext cx="0" cy="30480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Ministry of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Agriculture, Livestock and Irrigation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462087" y="1465264"/>
            <a:ext cx="1820863" cy="900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Cooperative Department 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715000" y="1403351"/>
            <a:ext cx="2133600" cy="885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 Cooperative Society (1)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5729288" y="2438400"/>
            <a:ext cx="2133600" cy="838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Region/State Union of Cooperative Syndicates (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22)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715000" y="3429000"/>
            <a:ext cx="2133600" cy="838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Township Cooperative Syndicate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(464)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715000" y="4481513"/>
            <a:ext cx="2133600" cy="9286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Cooperative Society (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40152)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447800" y="2700339"/>
            <a:ext cx="1820862" cy="1009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 and State Cooperative Department</a:t>
            </a:r>
          </a:p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15)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454150" y="3995739"/>
            <a:ext cx="1822450" cy="933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Township Cooperative Department</a:t>
            </a:r>
          </a:p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(306)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2655887" y="1069976"/>
            <a:ext cx="0" cy="38100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2286000" y="2362200"/>
            <a:ext cx="3175" cy="307976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2362200" y="3733800"/>
            <a:ext cx="0" cy="3048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6704806" y="2361406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67" name="Straight Connector 66"/>
          <p:cNvCxnSpPr>
            <a:endCxn id="34" idx="0"/>
          </p:cNvCxnSpPr>
          <p:nvPr/>
        </p:nvCxnSpPr>
        <p:spPr>
          <a:xfrm flipH="1">
            <a:off x="6781800" y="4267200"/>
            <a:ext cx="1588" cy="21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706394" y="3352006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4724400" y="838200"/>
            <a:ext cx="15875" cy="22860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21" name="Rectangle 7"/>
          <p:cNvSpPr>
            <a:spLocks noChangeArrowheads="1"/>
          </p:cNvSpPr>
          <p:nvPr/>
        </p:nvSpPr>
        <p:spPr bwMode="auto">
          <a:xfrm>
            <a:off x="1600200" y="5638800"/>
            <a:ext cx="18684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tabLst>
                <a:tab pos="1143000" algn="l"/>
                <a:tab pos="1295400" algn="l"/>
                <a:tab pos="1654175" algn="l"/>
              </a:tabLst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Organizing	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143000" algn="l"/>
                <a:tab pos="1295400" algn="l"/>
                <a:tab pos="1654175" algn="l"/>
              </a:tabLst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Educating	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1143000" algn="l"/>
                <a:tab pos="1295400" algn="l"/>
                <a:tab pos="1654175" algn="l"/>
              </a:tabLst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Regulating	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7" name="Rectangle 48"/>
          <p:cNvSpPr>
            <a:spLocks noChangeArrowheads="1"/>
          </p:cNvSpPr>
          <p:nvPr/>
        </p:nvSpPr>
        <p:spPr bwMode="auto">
          <a:xfrm>
            <a:off x="5715000" y="6107668"/>
            <a:ext cx="21336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( 4.23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Myanmar2" pitchFamily="34" charset="0"/>
                <a:cs typeface="Times New Roman" pitchFamily="18" charset="0"/>
              </a:rPr>
              <a:t>million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5791200" y="6480176"/>
            <a:ext cx="19812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of (31.3.2017)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5715000" y="5638800"/>
            <a:ext cx="21336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- 40639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3276600"/>
          </a:xfrm>
        </p:spPr>
        <p:txBody>
          <a:bodyPr>
            <a:noAutofit/>
          </a:bodyPr>
          <a:lstStyle/>
          <a:p>
            <a:pPr lvl="0" indent="-1588" algn="just">
              <a:lnSpc>
                <a:spcPts val="4100"/>
              </a:lnSpc>
              <a:buNone/>
            </a:pP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The Vision of Ministry of Agriculture, Livestock and Irrigation are as follows;</a:t>
            </a:r>
          </a:p>
          <a:p>
            <a:pPr lvl="0" indent="-1588" algn="just">
              <a:lnSpc>
                <a:spcPts val="41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	An inclusive, competitive, secured food and  nutrition and sustainable agricultural system contributing to the socio-economic well-being and rural people and further development of the national economy. </a:t>
            </a:r>
            <a:endParaRPr lang="en-US" sz="2400" b="1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220200" cy="114300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Vision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anmar2.2" pitchFamily="34" charset="0"/>
              <a:cs typeface="Myanmar2.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>
            <a:noAutofit/>
          </a:bodyPr>
          <a:lstStyle/>
          <a:p>
            <a:pPr lvl="0" algn="just">
              <a:lnSpc>
                <a:spcPts val="41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 To upgrade the </a:t>
            </a:r>
            <a:r>
              <a:rPr lang="en-US" sz="2400" b="1" dirty="0" smtClean="0">
                <a:solidFill>
                  <a:schemeClr val="accent1"/>
                </a:solidFill>
                <a:latin typeface="Myanmar2" pitchFamily="34" charset="0"/>
                <a:cs typeface="Myanmar2" pitchFamily="34" charset="0"/>
              </a:rPr>
              <a:t>agricultural sector 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by organizing farmers’ associations and cooperatives inclusive of small holders and subsistence farmers with promotion of gender role. </a:t>
            </a:r>
          </a:p>
          <a:p>
            <a:pPr lvl="0" algn="just">
              <a:lnSpc>
                <a:spcPts val="41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To seek </a:t>
            </a:r>
            <a:r>
              <a:rPr lang="en-US" sz="2400" b="1" dirty="0" smtClean="0">
                <a:solidFill>
                  <a:schemeClr val="accent1"/>
                </a:solidFill>
                <a:latin typeface="Myanmar2" pitchFamily="34" charset="0"/>
                <a:cs typeface="Myanmar2" pitchFamily="34" charset="0"/>
              </a:rPr>
              <a:t>technical assistance and mobilize the financial resources 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from local and international agencies in support of crops, livestock, fisheries and rural development in the agriculture sector. </a:t>
            </a:r>
          </a:p>
          <a:p>
            <a:pPr lvl="0" algn="just">
              <a:lnSpc>
                <a:spcPts val="41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To improve the </a:t>
            </a:r>
            <a:r>
              <a:rPr lang="en-US" sz="2400" b="1" dirty="0" smtClean="0">
                <a:solidFill>
                  <a:schemeClr val="accent1"/>
                </a:solidFill>
                <a:latin typeface="Myanmar2" pitchFamily="34" charset="0"/>
                <a:cs typeface="Myanmar2" pitchFamily="34" charset="0"/>
              </a:rPr>
              <a:t>livelihood and income generation 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of the rural people through the development of cooperative enterprises and system. </a:t>
            </a:r>
            <a:endParaRPr lang="en-US" sz="2400" b="1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220200" cy="114300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Objectives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anmar2.2" pitchFamily="34" charset="0"/>
              <a:cs typeface="Myanmar2.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10540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To support for </a:t>
            </a: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further development  of cooperative 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enterprise in addition to the existing microfinance schemes, acquisition of farm machineries and equipment, and inputs with installment payment.</a:t>
            </a:r>
          </a:p>
          <a:p>
            <a:pPr marL="457200" lvl="0" indent="-457200" algn="just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To support the </a:t>
            </a: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formation of cooperative societies, monitoring and evaluation of these societies 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in accordance with Cooperatives Laws and Procedures, and to conduct Cooperative Education Trainings. </a:t>
            </a:r>
          </a:p>
          <a:p>
            <a:pPr marL="457200" lvl="0" indent="-457200" algn="just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To uplift </a:t>
            </a: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the economic, education , health, and living standard of family members of cooperative societies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, in collaboration with relevant organizations. </a:t>
            </a:r>
          </a:p>
          <a:p>
            <a:pPr marL="457200" lvl="0" indent="-457200" algn="just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To </a:t>
            </a: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link with international cooperative organizatio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ns for productive collaboration. </a:t>
            </a:r>
          </a:p>
          <a:p>
            <a:pPr marL="457200" lvl="0" indent="-457200" algn="just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To </a:t>
            </a:r>
            <a:r>
              <a:rPr lang="en-US" sz="2400" dirty="0" smtClean="0">
                <a:solidFill>
                  <a:srgbClr val="0000CC"/>
                </a:solidFill>
                <a:latin typeface="Myanmar2" pitchFamily="34" charset="0"/>
                <a:cs typeface="Myanmar2" pitchFamily="34" charset="0"/>
              </a:rPr>
              <a:t>build capacity of cooperative societies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focusing on production, service and trade aspects.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Myanmar2.2" pitchFamily="34" charset="0"/>
                <a:cs typeface="Myanmar2.2" pitchFamily="34" charset="0"/>
              </a:rPr>
              <a:t>Cooperative Society and Cooperative System Development Policy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anmar2.2" pitchFamily="34" charset="0"/>
              <a:cs typeface="Myanmar2.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Main Functions of Cooperative Department</a:t>
            </a:r>
          </a:p>
        </p:txBody>
      </p:sp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76200" y="1648123"/>
            <a:ext cx="8991600" cy="324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 algn="l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Organizing</a:t>
            </a:r>
          </a:p>
          <a:p>
            <a:pPr marL="465138" indent="-465138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Educating</a:t>
            </a:r>
          </a:p>
          <a:p>
            <a:pPr marL="465138" indent="-465138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Regulating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782B0-0C80-4E70-B05C-747B5231C3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  <a:t>Current Situation of Organized Cooperative Societies </a:t>
            </a:r>
            <a:br>
              <a:rPr lang="en-US" sz="3200" b="1" dirty="0" smtClean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Myanmar2" pitchFamily="34" charset="0"/>
                <a:cs typeface="Myanmar2" pitchFamily="34" charset="0"/>
              </a:rPr>
              <a:t>As of (31-3-2017)</a:t>
            </a:r>
            <a:endParaRPr lang="en-US" sz="3200" b="1" dirty="0" smtClean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1E66-6504-451D-B22B-33313BBE21C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397000"/>
          <a:ext cx="8458200" cy="488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971800"/>
                <a:gridCol w="1524000"/>
                <a:gridCol w="1676400"/>
                <a:gridCol w="1676400"/>
              </a:tblGrid>
              <a:tr h="770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No.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Type of Society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Society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Member Society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Members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7704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1.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Central</a:t>
                      </a:r>
                      <a:r>
                        <a:rPr lang="en-US" sz="2400" b="0" baseline="0" dirty="0" smtClean="0">
                          <a:latin typeface="Myanmar2" pitchFamily="34" charset="0"/>
                          <a:cs typeface="Myanmar2" pitchFamily="34" charset="0"/>
                        </a:rPr>
                        <a:t> Cooperative Society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1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448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7704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2.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Union Cooperative</a:t>
                      </a:r>
                      <a:r>
                        <a:rPr lang="en-US" sz="2400" b="0" baseline="0" dirty="0" smtClean="0">
                          <a:latin typeface="Myanmar2" pitchFamily="34" charset="0"/>
                          <a:cs typeface="Myanmar2" pitchFamily="34" charset="0"/>
                        </a:rPr>
                        <a:t> Syndicates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22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515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7704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3.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Township</a:t>
                      </a:r>
                      <a:r>
                        <a:rPr lang="en-US" sz="2400" b="0" baseline="0" dirty="0" smtClean="0">
                          <a:latin typeface="Myanmar2" pitchFamily="34" charset="0"/>
                          <a:cs typeface="Myanmar2" pitchFamily="34" charset="0"/>
                        </a:rPr>
                        <a:t> Cooperative Syndicates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464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20927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7704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4.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Primary Cooperative</a:t>
                      </a:r>
                      <a:r>
                        <a:rPr lang="en-US" sz="2400" b="0" baseline="0" dirty="0" smtClean="0">
                          <a:latin typeface="Myanmar2" pitchFamily="34" charset="0"/>
                          <a:cs typeface="Myanmar2" pitchFamily="34" charset="0"/>
                        </a:rPr>
                        <a:t> Society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40152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Myanmar2" pitchFamily="34" charset="0"/>
                          <a:cs typeface="Myanmar2" pitchFamily="34" charset="0"/>
                        </a:rPr>
                        <a:t>4239687</a:t>
                      </a:r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  <a:tr h="77046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Total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40639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21890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Myanmar2" pitchFamily="34" charset="0"/>
                          <a:cs typeface="Myanmar2" pitchFamily="34" charset="0"/>
                        </a:rPr>
                        <a:t>4239687</a:t>
                      </a:r>
                      <a:endParaRPr lang="en-US" sz="2400" b="1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219200"/>
            <a:ext cx="80772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en-US" sz="28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Ministry of Agriculture, Livestock and Irrigation</a:t>
            </a:r>
            <a:endParaRPr lang="en-US" sz="2800" dirty="0" smtClean="0">
              <a:solidFill>
                <a:srgbClr val="2E3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590800"/>
            <a:ext cx="3657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Cooperative Department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4038600"/>
            <a:ext cx="12954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Two Cooperative Universities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0844" y="4038600"/>
            <a:ext cx="1219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Cooperative 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Colleges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30992" y="4038600"/>
            <a:ext cx="12954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Cooperative Training Schools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4038600"/>
            <a:ext cx="1219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2E3917"/>
                </a:solidFill>
                <a:latin typeface="Times New Roman" pitchFamily="18" charset="0"/>
                <a:cs typeface="Times New Roman" pitchFamily="18" charset="0"/>
              </a:rPr>
              <a:t>Cooperative Commercial Training Schools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708784" y="3733800"/>
            <a:ext cx="38862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5146390" y="3885406"/>
            <a:ext cx="3048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443378" y="3885406"/>
            <a:ext cx="3048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308190" y="3580606"/>
            <a:ext cx="3048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774790" y="3885406"/>
            <a:ext cx="3048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555590" y="3885406"/>
            <a:ext cx="3048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0FBC-A531-4FE1-A12D-606981B63C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Resources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Cooperative Education Sector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381500" y="2475706"/>
            <a:ext cx="2286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6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10600" cy="6096000"/>
          </a:xfrm>
        </p:spPr>
        <p:txBody>
          <a:bodyPr>
            <a:noAutofit/>
          </a:bodyPr>
          <a:lstStyle/>
          <a:p>
            <a:pPr marL="465138" indent="-465138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Trainings for BODs and Society Staff</a:t>
            </a:r>
            <a:endParaRPr lang="en-US" sz="2000" b="1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Advanced Cooperative Refresher Course for BODs and Societies staff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Cooperative Refresher Course for BODs and Societies staff (On Job Training)</a:t>
            </a:r>
          </a:p>
          <a:p>
            <a:pPr marL="465138" indent="-465138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Trainings for Cooperative Department Staff</a:t>
            </a:r>
            <a:endParaRPr lang="en-US" sz="2000" b="1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Advanced Cooperative Training for Officers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Advanced Cooperative Training for Staff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Basic Cooperative Training for Staff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Capacity Building Trainings for Trainers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Basic/ Intermediate/ Advanced Level Accounting and Office Skilled Training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Cooperative Refresher Course for Staff from Regions and States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Computer Trainings</a:t>
            </a:r>
          </a:p>
          <a:p>
            <a:pPr marL="465138" indent="-465138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Other Trainings</a:t>
            </a:r>
            <a:endParaRPr lang="en-US" sz="2000" b="1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Book Keeping, Accounting Training and Computer Accounting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Accounting Training</a:t>
            </a:r>
          </a:p>
          <a:p>
            <a:pPr marL="914400" indent="-449263" algn="just">
              <a:lnSpc>
                <a:spcPts val="3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Computer Training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C373B102-8862-44C2-A4E0-36A584D270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anmar2" pitchFamily="34" charset="0"/>
                <a:ea typeface="+mj-ea"/>
                <a:cs typeface="Myanmar2" pitchFamily="34" charset="0"/>
              </a:rPr>
              <a:t>Cooperative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anmar2" pitchFamily="34" charset="0"/>
                <a:ea typeface="+mj-ea"/>
                <a:cs typeface="Myanmar2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anmar2" pitchFamily="34" charset="0"/>
                <a:ea typeface="+mj-ea"/>
                <a:cs typeface="Myanmar2" pitchFamily="34" charset="0"/>
              </a:rPr>
              <a:t>Educating and Awareness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anmar2" pitchFamily="34" charset="0"/>
              <a:ea typeface="+mj-ea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893</Words>
  <Application>Microsoft Office PowerPoint</Application>
  <PresentationFormat>On-screen Show (4:3)</PresentationFormat>
  <Paragraphs>326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Main Functions of Cooperative Department</vt:lpstr>
      <vt:lpstr>Current Situation of Organized Cooperative Societies  As of (31-3-2017)</vt:lpstr>
      <vt:lpstr>PowerPoint Presentation</vt:lpstr>
      <vt:lpstr>PowerPoint Presentation</vt:lpstr>
      <vt:lpstr>Regulating to the Cooperatives</vt:lpstr>
      <vt:lpstr>Action Plan</vt:lpstr>
      <vt:lpstr>PowerPoint Presentation</vt:lpstr>
      <vt:lpstr>PowerPoint Presentation</vt:lpstr>
      <vt:lpstr>PowerPoint Presentation</vt:lpstr>
      <vt:lpstr>Selling the Farming Machines and other machines with Hire Purchase System (As of 31-3-2017)</vt:lpstr>
      <vt:lpstr>Challenges</vt:lpstr>
      <vt:lpstr>Recommendations</vt:lpstr>
      <vt:lpstr>PowerPoint Presentation</vt:lpstr>
    </vt:vector>
  </TitlesOfParts>
  <Company>UNIQUE Commercial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UNIQUE Computer Center</dc:creator>
  <cp:lastModifiedBy>Inspiron</cp:lastModifiedBy>
  <cp:revision>757</cp:revision>
  <dcterms:created xsi:type="dcterms:W3CDTF">2010-01-16T10:00:12Z</dcterms:created>
  <dcterms:modified xsi:type="dcterms:W3CDTF">2017-05-18T05:16:58Z</dcterms:modified>
</cp:coreProperties>
</file>