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Lst>
  <p:notesMasterIdLst>
    <p:notesMasterId r:id="rId17"/>
  </p:notesMasterIdLst>
  <p:handoutMasterIdLst>
    <p:handoutMasterId r:id="rId18"/>
  </p:handoutMasterIdLst>
  <p:sldIdLst>
    <p:sldId id="258" r:id="rId2"/>
    <p:sldId id="259" r:id="rId3"/>
    <p:sldId id="256" r:id="rId4"/>
    <p:sldId id="285" r:id="rId5"/>
    <p:sldId id="260" r:id="rId6"/>
    <p:sldId id="261" r:id="rId7"/>
    <p:sldId id="262" r:id="rId8"/>
    <p:sldId id="264" r:id="rId9"/>
    <p:sldId id="265" r:id="rId10"/>
    <p:sldId id="267" r:id="rId11"/>
    <p:sldId id="271" r:id="rId12"/>
    <p:sldId id="274" r:id="rId13"/>
    <p:sldId id="288" r:id="rId14"/>
    <p:sldId id="284" r:id="rId15"/>
    <p:sldId id="270" r:id="rId16"/>
  </p:sldIdLst>
  <p:sldSz cx="9144000" cy="6858000" type="screen4x3"/>
  <p:notesSz cx="6761163" cy="9942513"/>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5050"/>
    <a:srgbClr val="FFCC00"/>
  </p:clrMru>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747" autoAdjust="0"/>
    <p:restoredTop sz="94660"/>
  </p:normalViewPr>
  <p:slideViewPr>
    <p:cSldViewPr>
      <p:cViewPr varScale="1">
        <p:scale>
          <a:sx n="82" d="100"/>
          <a:sy n="82" d="100"/>
        </p:scale>
        <p:origin x="-1524" y="-96"/>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29837" cy="497126"/>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29761" y="0"/>
            <a:ext cx="2929837" cy="497126"/>
          </a:xfrm>
          <a:prstGeom prst="rect">
            <a:avLst/>
          </a:prstGeom>
        </p:spPr>
        <p:txBody>
          <a:bodyPr vert="horz" lIns="91440" tIns="45720" rIns="91440" bIns="45720" rtlCol="0"/>
          <a:lstStyle>
            <a:lvl1pPr algn="r">
              <a:defRPr sz="1200"/>
            </a:lvl1pPr>
          </a:lstStyle>
          <a:p>
            <a:fld id="{2F7AAC65-FFA0-4989-A7AF-E8D2CD01814D}" type="datetimeFigureOut">
              <a:rPr lang="en-US" smtClean="0"/>
              <a:pPr/>
              <a:t>6/16/2014</a:t>
            </a:fld>
            <a:endParaRPr lang="en-US"/>
          </a:p>
        </p:txBody>
      </p:sp>
      <p:sp>
        <p:nvSpPr>
          <p:cNvPr id="4" name="Footer Placeholder 3"/>
          <p:cNvSpPr>
            <a:spLocks noGrp="1"/>
          </p:cNvSpPr>
          <p:nvPr>
            <p:ph type="ftr" sz="quarter" idx="2"/>
          </p:nvPr>
        </p:nvSpPr>
        <p:spPr>
          <a:xfrm>
            <a:off x="0" y="9443662"/>
            <a:ext cx="2929837" cy="497126"/>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29761" y="9443662"/>
            <a:ext cx="2929837" cy="497126"/>
          </a:xfrm>
          <a:prstGeom prst="rect">
            <a:avLst/>
          </a:prstGeom>
        </p:spPr>
        <p:txBody>
          <a:bodyPr vert="horz" lIns="91440" tIns="45720" rIns="91440" bIns="45720" rtlCol="0" anchor="b"/>
          <a:lstStyle>
            <a:lvl1pPr algn="r">
              <a:defRPr sz="1200"/>
            </a:lvl1pPr>
          </a:lstStyle>
          <a:p>
            <a:fld id="{D96F5F02-B756-4A14-AE8C-8B0C1DD28151}" type="slidenum">
              <a:rPr lang="en-US" smtClean="0"/>
              <a:pPr/>
              <a:t>‹#›</a:t>
            </a:fld>
            <a:endParaRPr lang="en-US"/>
          </a:p>
        </p:txBody>
      </p:sp>
    </p:spTree>
    <p:extLst>
      <p:ext uri="{BB962C8B-B14F-4D97-AF65-F5344CB8AC3E}">
        <p14:creationId xmlns="" xmlns:p14="http://schemas.microsoft.com/office/powerpoint/2010/main" val="3365456987"/>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29837" cy="497126"/>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29761" y="0"/>
            <a:ext cx="2929837" cy="497126"/>
          </a:xfrm>
          <a:prstGeom prst="rect">
            <a:avLst/>
          </a:prstGeom>
        </p:spPr>
        <p:txBody>
          <a:bodyPr vert="horz" lIns="91440" tIns="45720" rIns="91440" bIns="45720" rtlCol="0"/>
          <a:lstStyle>
            <a:lvl1pPr algn="r">
              <a:defRPr sz="1200"/>
            </a:lvl1pPr>
          </a:lstStyle>
          <a:p>
            <a:fld id="{9A5F6790-3C5D-4E89-99EF-D181BA4131A6}" type="datetimeFigureOut">
              <a:rPr lang="en-US" smtClean="0"/>
              <a:pPr/>
              <a:t>6/16/2014</a:t>
            </a:fld>
            <a:endParaRPr lang="en-US"/>
          </a:p>
        </p:txBody>
      </p:sp>
      <p:sp>
        <p:nvSpPr>
          <p:cNvPr id="4" name="Slide Image Placeholder 3"/>
          <p:cNvSpPr>
            <a:spLocks noGrp="1" noRot="1" noChangeAspect="1"/>
          </p:cNvSpPr>
          <p:nvPr>
            <p:ph type="sldImg" idx="2"/>
          </p:nvPr>
        </p:nvSpPr>
        <p:spPr>
          <a:xfrm>
            <a:off x="896938" y="746125"/>
            <a:ext cx="4967287" cy="372745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76117" y="4722694"/>
            <a:ext cx="5408930" cy="4474131"/>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9443662"/>
            <a:ext cx="2929837" cy="497126"/>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29761" y="9443662"/>
            <a:ext cx="2929837" cy="497126"/>
          </a:xfrm>
          <a:prstGeom prst="rect">
            <a:avLst/>
          </a:prstGeom>
        </p:spPr>
        <p:txBody>
          <a:bodyPr vert="horz" lIns="91440" tIns="45720" rIns="91440" bIns="45720" rtlCol="0" anchor="b"/>
          <a:lstStyle>
            <a:lvl1pPr algn="r">
              <a:defRPr sz="1200"/>
            </a:lvl1pPr>
          </a:lstStyle>
          <a:p>
            <a:fld id="{23F555A0-958B-44EE-8D17-9DBB78074753}" type="slidenum">
              <a:rPr lang="en-US" smtClean="0"/>
              <a:pPr/>
              <a:t>‹#›</a:t>
            </a:fld>
            <a:endParaRPr lang="en-US"/>
          </a:p>
        </p:txBody>
      </p:sp>
    </p:spTree>
    <p:extLst>
      <p:ext uri="{BB962C8B-B14F-4D97-AF65-F5344CB8AC3E}">
        <p14:creationId xmlns="" xmlns:p14="http://schemas.microsoft.com/office/powerpoint/2010/main" val="1589051627"/>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D39C0CFC-9344-430E-AB5C-87EDBA4090C4}" type="slidenum">
              <a:rPr lang="en-US" smtClean="0"/>
              <a:pPr>
                <a:defRPr/>
              </a:pPr>
              <a:t>1</a:t>
            </a:fld>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5" name="Slide Number Placeholder 4"/>
          <p:cNvSpPr>
            <a:spLocks noGrp="1"/>
          </p:cNvSpPr>
          <p:nvPr>
            <p:ph type="sldNum" sz="quarter" idx="11"/>
          </p:nvPr>
        </p:nvSpPr>
        <p:spPr/>
        <p:txBody>
          <a:bodyPr/>
          <a:lstStyle/>
          <a:p>
            <a:fld id="{23F555A0-958B-44EE-8D17-9DBB78074753}" type="slidenum">
              <a:rPr lang="en-US" smtClean="0"/>
              <a:pPr/>
              <a:t>2</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7"/>
          <p:cNvSpPr txBox="1">
            <a:spLocks noGrp="1" noChangeArrowheads="1"/>
          </p:cNvSpPr>
          <p:nvPr/>
        </p:nvSpPr>
        <p:spPr bwMode="auto">
          <a:xfrm>
            <a:off x="3830742" y="9443550"/>
            <a:ext cx="2928828" cy="497365"/>
          </a:xfrm>
          <a:prstGeom prst="rect">
            <a:avLst/>
          </a:prstGeom>
          <a:noFill/>
          <a:ln w="9525">
            <a:noFill/>
            <a:miter lim="800000"/>
            <a:headEnd/>
            <a:tailEnd/>
          </a:ln>
        </p:spPr>
        <p:txBody>
          <a:bodyPr lIns="90849" tIns="45426" rIns="90849" bIns="45426" anchor="b"/>
          <a:lstStyle/>
          <a:p>
            <a:pPr algn="r" defTabSz="906372"/>
            <a:fld id="{AEC1358B-D86A-4D87-BD49-5FBC2F411D1F}" type="slidenum">
              <a:rPr lang="en-US" sz="1200"/>
              <a:pPr algn="r" defTabSz="906372"/>
              <a:t>6</a:t>
            </a:fld>
            <a:endParaRPr lang="en-US" sz="1200" dirty="0"/>
          </a:p>
        </p:txBody>
      </p:sp>
      <p:sp>
        <p:nvSpPr>
          <p:cNvPr id="58371"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58372"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endParaRPr lang="en-US" dirty="0" smtClean="0"/>
          </a:p>
        </p:txBody>
      </p:sp>
      <p:sp>
        <p:nvSpPr>
          <p:cNvPr id="5" name="Slide Number Placeholder 4"/>
          <p:cNvSpPr>
            <a:spLocks noGrp="1"/>
          </p:cNvSpPr>
          <p:nvPr>
            <p:ph type="sldNum" sz="quarter" idx="10"/>
          </p:nvPr>
        </p:nvSpPr>
        <p:spPr/>
        <p:txBody>
          <a:bodyPr/>
          <a:lstStyle/>
          <a:p>
            <a:pPr>
              <a:defRPr/>
            </a:pPr>
            <a:fld id="{D39C0CFC-9344-430E-AB5C-87EDBA4090C4}" type="slidenum">
              <a:rPr lang="en-US" smtClean="0"/>
              <a:pPr>
                <a:defRPr/>
              </a:pPr>
              <a:t>6</a:t>
            </a:fld>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C70EAE18-3739-4438-9334-B4CA9A53D8DB}" type="datetime1">
              <a:rPr lang="en-US" smtClean="0"/>
              <a:pPr/>
              <a:t>6/16/2014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A6CD442-2D7C-4E66-A813-500089295CBD}" type="datetime1">
              <a:rPr lang="en-US" smtClean="0"/>
              <a:pPr/>
              <a:t>6/16/2014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E98FE8E-3C7D-4655-8B0F-8425CA03B5A0}" type="datetime1">
              <a:rPr lang="en-US" smtClean="0"/>
              <a:pPr/>
              <a:t>6/16/2014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34D651F-0611-4A64-8D34-FE220F86D668}" type="datetime1">
              <a:rPr lang="en-US" smtClean="0"/>
              <a:pPr/>
              <a:t>6/16/2014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DDDC042-9E81-48E7-816C-6A9200DFF7F1}" type="datetime1">
              <a:rPr lang="en-US" smtClean="0"/>
              <a:pPr/>
              <a:t>6/16/2014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950EE3A-F83E-4301-9C2B-CFD3A856D197}" type="datetime1">
              <a:rPr lang="en-US" smtClean="0"/>
              <a:pPr/>
              <a:t>6/16/2014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89F5B386-51DD-496D-9CA4-EA595D2D9750}" type="datetime1">
              <a:rPr lang="en-US" smtClean="0"/>
              <a:pPr/>
              <a:t>6/16/2014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42AF6F29-86AC-4002-9451-A82E4DAE8E95}" type="datetime1">
              <a:rPr lang="en-US" smtClean="0"/>
              <a:pPr/>
              <a:t>6/16/2014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9838A70-8988-4CDF-BD64-315C0C141258}" type="datetime1">
              <a:rPr lang="en-US" smtClean="0"/>
              <a:pPr/>
              <a:t>6/16/2014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6ABEB56-E998-4C49-BB58-7B7B87B8C0F6}" type="datetime1">
              <a:rPr lang="en-US" smtClean="0"/>
              <a:pPr/>
              <a:t>6/16/2014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C12148B-7ADD-4DF3-A52A-84D8050CA97D}" type="datetime1">
              <a:rPr lang="en-US" smtClean="0"/>
              <a:pPr/>
              <a:t>6/16/2014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3DCA8E1-2D98-4CB5-85F4-1EEB405F6BC4}" type="datetime1">
              <a:rPr lang="en-US" smtClean="0"/>
              <a:pPr/>
              <a:t>6/16/2014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hf hdr="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2.gif"/></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idx="1"/>
          </p:nvPr>
        </p:nvSpPr>
        <p:spPr>
          <a:xfrm>
            <a:off x="4953000" y="6248400"/>
            <a:ext cx="4114800" cy="533400"/>
          </a:xfrm>
          <a:noFill/>
        </p:spPr>
        <p:txBody>
          <a:bodyPr>
            <a:normAutofit fontScale="92500" lnSpcReduction="20000"/>
          </a:bodyPr>
          <a:lstStyle/>
          <a:p>
            <a:pPr algn="ctr" eaLnBrk="1" hangingPunct="1">
              <a:lnSpc>
                <a:spcPct val="150000"/>
              </a:lnSpc>
              <a:buFont typeface="Arial" pitchFamily="34" charset="0"/>
              <a:buNone/>
              <a:defRPr/>
            </a:pPr>
            <a:r>
              <a:rPr lang="en-US" sz="2400" b="1" dirty="0" smtClean="0">
                <a:effectLst>
                  <a:outerShdw blurRad="38100" dist="38100" dir="2700000" algn="tl">
                    <a:srgbClr val="000000">
                      <a:alpha val="43137"/>
                    </a:srgbClr>
                  </a:outerShdw>
                </a:effectLst>
                <a:latin typeface="Times New Roman" pitchFamily="18" charset="0"/>
                <a:cs typeface="Times New Roman" pitchFamily="18" charset="0"/>
              </a:rPr>
              <a:t>24-6-2014</a:t>
            </a:r>
            <a:endParaRPr lang="en-US" sz="2400" dirty="0" smtClean="0">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5" name="Slide Number Placeholder 4"/>
          <p:cNvSpPr>
            <a:spLocks noGrp="1"/>
          </p:cNvSpPr>
          <p:nvPr>
            <p:ph type="sldNum" sz="quarter" idx="12"/>
          </p:nvPr>
        </p:nvSpPr>
        <p:spPr>
          <a:xfrm>
            <a:off x="2438400" y="7315200"/>
            <a:ext cx="2133600" cy="365125"/>
          </a:xfrm>
        </p:spPr>
        <p:txBody>
          <a:bodyPr/>
          <a:lstStyle/>
          <a:p>
            <a:pPr>
              <a:defRPr/>
            </a:pPr>
            <a:fld id="{905D1B11-925A-42B0-ACBC-B7AFF96FF382}" type="slidenum">
              <a:rPr lang="en-US" smtClean="0"/>
              <a:pPr>
                <a:defRPr/>
              </a:pPr>
              <a:t>1</a:t>
            </a:fld>
            <a:endParaRPr lang="en-US" dirty="0"/>
          </a:p>
        </p:txBody>
      </p:sp>
      <p:pic>
        <p:nvPicPr>
          <p:cNvPr id="4099" name="Picture 2" descr="D:\Picture1.jpg"/>
          <p:cNvPicPr>
            <a:picLocks noChangeAspect="1" noChangeArrowheads="1"/>
          </p:cNvPicPr>
          <p:nvPr/>
        </p:nvPicPr>
        <p:blipFill>
          <a:blip r:embed="rId3" cstate="print"/>
          <a:srcRect/>
          <a:stretch>
            <a:fillRect/>
          </a:stretch>
        </p:blipFill>
        <p:spPr bwMode="auto">
          <a:xfrm>
            <a:off x="0" y="0"/>
            <a:ext cx="3886200" cy="6858000"/>
          </a:xfrm>
          <a:prstGeom prst="rect">
            <a:avLst/>
          </a:prstGeom>
          <a:noFill/>
          <a:ln w="9525">
            <a:noFill/>
            <a:miter lim="800000"/>
            <a:headEnd/>
            <a:tailEnd/>
          </a:ln>
        </p:spPr>
      </p:pic>
      <p:pic>
        <p:nvPicPr>
          <p:cNvPr id="4100" name="Picture 1031" descr="test"/>
          <p:cNvPicPr>
            <a:picLocks noChangeAspect="1" noChangeArrowheads="1" noCrop="1"/>
          </p:cNvPicPr>
          <p:nvPr/>
        </p:nvPicPr>
        <p:blipFill>
          <a:blip r:embed="rId4" cstate="print"/>
          <a:srcRect/>
          <a:stretch>
            <a:fillRect/>
          </a:stretch>
        </p:blipFill>
        <p:spPr bwMode="auto">
          <a:xfrm>
            <a:off x="4724400" y="170329"/>
            <a:ext cx="3657600" cy="2801471"/>
          </a:xfrm>
          <a:prstGeom prst="rect">
            <a:avLst/>
          </a:prstGeom>
          <a:noFill/>
          <a:ln w="9525">
            <a:noFill/>
            <a:miter lim="800000"/>
            <a:headEnd/>
            <a:tailEnd/>
          </a:ln>
        </p:spPr>
      </p:pic>
      <p:sp>
        <p:nvSpPr>
          <p:cNvPr id="7" name="Rectangle 6"/>
          <p:cNvSpPr/>
          <p:nvPr/>
        </p:nvSpPr>
        <p:spPr>
          <a:xfrm>
            <a:off x="4038600" y="3352800"/>
            <a:ext cx="5105400" cy="1421992"/>
          </a:xfrm>
          <a:prstGeom prst="rect">
            <a:avLst/>
          </a:prstGeom>
        </p:spPr>
        <p:txBody>
          <a:bodyPr wrap="square">
            <a:spAutoFit/>
          </a:bodyPr>
          <a:lstStyle/>
          <a:p>
            <a:pPr algn="ctr">
              <a:lnSpc>
                <a:spcPct val="150000"/>
              </a:lnSpc>
            </a:pPr>
            <a:r>
              <a:rPr lang="en-US" sz="2000" b="1" dirty="0">
                <a:effectLst>
                  <a:outerShdw blurRad="38100" dist="38100" dir="2700000" algn="tl">
                    <a:srgbClr val="000000">
                      <a:alpha val="43137"/>
                    </a:srgbClr>
                  </a:outerShdw>
                </a:effectLst>
                <a:latin typeface="Times New Roman" pitchFamily="18" charset="0"/>
                <a:cs typeface="Times New Roman" pitchFamily="18" charset="0"/>
              </a:rPr>
              <a:t>AGRICULTURAL  COOPERATIVES   ACTIVITIES  </a:t>
            </a:r>
            <a:br>
              <a:rPr lang="en-US" sz="2000" b="1" dirty="0">
                <a:effectLst>
                  <a:outerShdw blurRad="38100" dist="38100" dir="2700000" algn="tl">
                    <a:srgbClr val="000000">
                      <a:alpha val="43137"/>
                    </a:srgbClr>
                  </a:outerShdw>
                </a:effectLst>
                <a:latin typeface="Times New Roman" pitchFamily="18" charset="0"/>
                <a:cs typeface="Times New Roman" pitchFamily="18" charset="0"/>
              </a:rPr>
            </a:br>
            <a:r>
              <a:rPr lang="en-US" sz="2000" b="1" dirty="0">
                <a:effectLst>
                  <a:outerShdw blurRad="38100" dist="38100" dir="2700000" algn="tl">
                    <a:srgbClr val="000000">
                      <a:alpha val="43137"/>
                    </a:srgbClr>
                  </a:outerShdw>
                </a:effectLst>
                <a:latin typeface="Times New Roman" pitchFamily="18" charset="0"/>
                <a:cs typeface="Times New Roman" pitchFamily="18" charset="0"/>
              </a:rPr>
              <a:t>IN  MYANMAR</a:t>
            </a:r>
            <a:endParaRPr lang="en-US" sz="2000" b="1" dirty="0" smtClean="0">
              <a:ln w="18000">
                <a:solidFill>
                  <a:schemeClr val="accent2">
                    <a:satMod val="140000"/>
                  </a:schemeClr>
                </a:solidFill>
                <a:prstDash val="solid"/>
                <a:miter lim="800000"/>
              </a:ln>
              <a:solidFill>
                <a:srgbClr val="002060"/>
              </a:solidFill>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8" name="Date Placeholder 7"/>
          <p:cNvSpPr>
            <a:spLocks noGrp="1"/>
          </p:cNvSpPr>
          <p:nvPr>
            <p:ph type="dt" sz="half" idx="10"/>
          </p:nvPr>
        </p:nvSpPr>
        <p:spPr/>
        <p:txBody>
          <a:bodyPr/>
          <a:lstStyle/>
          <a:p>
            <a:fld id="{FA3D5DC2-D8B3-4A7A-AF84-39BC40BDAE40}" type="datetime1">
              <a:rPr lang="en-US" smtClean="0"/>
              <a:pPr/>
              <a:t>6/16/2014</a:t>
            </a:fld>
            <a:endParaRPr lang="en-US"/>
          </a:p>
        </p:txBody>
      </p:sp>
      <p:sp>
        <p:nvSpPr>
          <p:cNvPr id="9" name="Footer Placeholder 8"/>
          <p:cNvSpPr>
            <a:spLocks noGrp="1"/>
          </p:cNvSpPr>
          <p:nvPr>
            <p:ph type="ftr" sz="quarter" idx="11"/>
          </p:nvPr>
        </p:nvSpPr>
        <p:spPr/>
        <p:txBody>
          <a:bodyPr/>
          <a:lstStyle/>
          <a:p>
            <a:endParaRPr lang="en-US"/>
          </a:p>
        </p:txBody>
      </p:sp>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6172200"/>
            <a:ext cx="9144000" cy="685800"/>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US" sz="2000" b="1" dirty="0" err="1" smtClean="0">
                <a:solidFill>
                  <a:schemeClr val="tx1"/>
                </a:solidFill>
                <a:latin typeface="Times New Roman" pitchFamily="18" charset="0"/>
                <a:cs typeface="Times New Roman" pitchFamily="18" charset="0"/>
              </a:rPr>
              <a:t>Myanamar</a:t>
            </a:r>
            <a:endParaRPr lang="en-US" sz="2000" b="1" dirty="0">
              <a:solidFill>
                <a:schemeClr val="tx1"/>
              </a:solidFill>
              <a:latin typeface="Times New Roman" pitchFamily="18" charset="0"/>
              <a:cs typeface="Times New Roman" pitchFamily="18" charset="0"/>
            </a:endParaRPr>
          </a:p>
        </p:txBody>
      </p:sp>
      <p:sp>
        <p:nvSpPr>
          <p:cNvPr id="2" name="Title 1"/>
          <p:cNvSpPr>
            <a:spLocks noGrp="1"/>
          </p:cNvSpPr>
          <p:nvPr>
            <p:ph type="title"/>
          </p:nvPr>
        </p:nvSpPr>
        <p:spPr>
          <a:xfrm>
            <a:off x="0" y="0"/>
            <a:ext cx="9144000" cy="990600"/>
          </a:xfrm>
          <a:solidFill>
            <a:srgbClr val="92D050"/>
          </a:solidFill>
        </p:spPr>
        <p:txBody>
          <a:bodyPr>
            <a:normAutofit/>
          </a:bodyPr>
          <a:lstStyle/>
          <a:p>
            <a:r>
              <a:rPr lang="en-US" sz="4000" b="1" dirty="0" smtClean="0">
                <a:effectLst>
                  <a:outerShdw blurRad="38100" dist="38100" dir="2700000" algn="tl">
                    <a:srgbClr val="000000">
                      <a:alpha val="43137"/>
                    </a:srgbClr>
                  </a:outerShdw>
                </a:effectLst>
                <a:latin typeface="Times New Roman" pitchFamily="18" charset="0"/>
                <a:cs typeface="Times New Roman" pitchFamily="18" charset="0"/>
              </a:rPr>
              <a:t>Agricultural Sector and its Products</a:t>
            </a:r>
            <a:endParaRPr lang="en-GB" sz="4000" b="1" dirty="0">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3" name="Content Placeholder 2"/>
          <p:cNvSpPr>
            <a:spLocks noGrp="1"/>
          </p:cNvSpPr>
          <p:nvPr>
            <p:ph idx="1"/>
          </p:nvPr>
        </p:nvSpPr>
        <p:spPr>
          <a:xfrm>
            <a:off x="0" y="1143000"/>
            <a:ext cx="9144000" cy="5562600"/>
          </a:xfrm>
        </p:spPr>
        <p:txBody>
          <a:bodyPr>
            <a:noAutofit/>
          </a:bodyPr>
          <a:lstStyle/>
          <a:p>
            <a:pPr algn="just"/>
            <a:endParaRPr lang="en-GB" sz="2400" b="1" dirty="0" smtClean="0">
              <a:latin typeface="Times New Roman" pitchFamily="18" charset="0"/>
              <a:cs typeface="Times New Roman" pitchFamily="18" charset="0"/>
            </a:endParaRPr>
          </a:p>
          <a:p>
            <a:pPr algn="just">
              <a:lnSpc>
                <a:spcPct val="150000"/>
              </a:lnSpc>
            </a:pPr>
            <a:r>
              <a:rPr lang="en-GB" sz="2400" b="1" dirty="0" smtClean="0">
                <a:latin typeface="Times New Roman" pitchFamily="18" charset="0"/>
                <a:cs typeface="Times New Roman" pitchFamily="18" charset="0"/>
              </a:rPr>
              <a:t>Rural dwellers where farming is main stay of occupation. </a:t>
            </a:r>
          </a:p>
          <a:p>
            <a:pPr algn="just">
              <a:lnSpc>
                <a:spcPct val="150000"/>
              </a:lnSpc>
            </a:pPr>
            <a:r>
              <a:rPr lang="en-GB" sz="2400" b="1" dirty="0" smtClean="0">
                <a:latin typeface="Times New Roman" pitchFamily="18" charset="0"/>
                <a:cs typeface="Times New Roman" pitchFamily="18" charset="0"/>
              </a:rPr>
              <a:t>Total current labour force is estimated to be 18 million, of which 63% are engaged in agriculture sector. </a:t>
            </a:r>
          </a:p>
          <a:p>
            <a:pPr algn="just">
              <a:lnSpc>
                <a:spcPct val="150000"/>
              </a:lnSpc>
            </a:pPr>
            <a:r>
              <a:rPr lang="en-GB" sz="2400" b="1" dirty="0" smtClean="0">
                <a:latin typeface="Times New Roman" pitchFamily="18" charset="0"/>
                <a:cs typeface="Times New Roman" pitchFamily="18" charset="0"/>
              </a:rPr>
              <a:t>41% of the total GDP and 11% of foreign exchange earnings. </a:t>
            </a:r>
          </a:p>
          <a:p>
            <a:pPr algn="just">
              <a:lnSpc>
                <a:spcPct val="150000"/>
              </a:lnSpc>
            </a:pPr>
            <a:r>
              <a:rPr lang="en-GB" sz="2400" b="1" dirty="0" smtClean="0">
                <a:latin typeface="Times New Roman" pitchFamily="18" charset="0"/>
                <a:cs typeface="Times New Roman" pitchFamily="18" charset="0"/>
              </a:rPr>
              <a:t>Rice, Pulses, Beans and Peas, Oilseeds, Fruits and Vegetables, Sugarcane, Soft Wood, Hard Wood, Fish and Fish Products are produced in Myanmar</a:t>
            </a:r>
          </a:p>
          <a:p>
            <a:pPr algn="just"/>
            <a:endParaRPr lang="en-GB" sz="2400" b="1" dirty="0">
              <a:latin typeface="Times New Roman" pitchFamily="18" charset="0"/>
              <a:cs typeface="Times New Roman" pitchFamily="18" charset="0"/>
            </a:endParaRPr>
          </a:p>
        </p:txBody>
      </p:sp>
      <p:sp>
        <p:nvSpPr>
          <p:cNvPr id="6" name="Date Placeholder 5"/>
          <p:cNvSpPr>
            <a:spLocks noGrp="1"/>
          </p:cNvSpPr>
          <p:nvPr>
            <p:ph type="dt" sz="half" idx="10"/>
          </p:nvPr>
        </p:nvSpPr>
        <p:spPr/>
        <p:txBody>
          <a:bodyPr/>
          <a:lstStyle/>
          <a:p>
            <a:fld id="{632B5423-B097-45F1-99D5-0F26C6216741}" type="datetime1">
              <a:rPr lang="en-US" smtClean="0"/>
              <a:pPr/>
              <a:t>6/16/2014</a:t>
            </a:fld>
            <a:endParaRPr lang="en-US"/>
          </a:p>
        </p:txBody>
      </p:sp>
      <p:sp>
        <p:nvSpPr>
          <p:cNvPr id="7" name="Slide Number Placeholder 6"/>
          <p:cNvSpPr>
            <a:spLocks noGrp="1"/>
          </p:cNvSpPr>
          <p:nvPr>
            <p:ph type="sldNum" sz="quarter" idx="12"/>
          </p:nvPr>
        </p:nvSpPr>
        <p:spPr>
          <a:xfrm>
            <a:off x="7010400" y="6553200"/>
            <a:ext cx="2133600" cy="365125"/>
          </a:xfrm>
        </p:spPr>
        <p:txBody>
          <a:bodyPr/>
          <a:lstStyle/>
          <a:p>
            <a:fld id="{B6F15528-21DE-4FAA-801E-634DDDAF4B2B}" type="slidenum">
              <a:rPr lang="en-US" smtClean="0">
                <a:solidFill>
                  <a:schemeClr val="tx1"/>
                </a:solidFill>
              </a:rPr>
              <a:pPr/>
              <a:t>10</a:t>
            </a:fld>
            <a:endParaRPr lang="en-US" dirty="0">
              <a:solidFill>
                <a:schemeClr val="tx1"/>
              </a:solidFill>
            </a:endParaRPr>
          </a:p>
        </p:txBody>
      </p:sp>
    </p:spTree>
    <p:extLst>
      <p:ext uri="{BB962C8B-B14F-4D97-AF65-F5344CB8AC3E}">
        <p14:creationId xmlns="" xmlns:p14="http://schemas.microsoft.com/office/powerpoint/2010/main" val="111074032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6172200"/>
            <a:ext cx="9144000" cy="685800"/>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US" sz="2000" b="1" dirty="0" err="1" smtClean="0">
                <a:solidFill>
                  <a:schemeClr val="tx1"/>
                </a:solidFill>
                <a:latin typeface="Times New Roman" pitchFamily="18" charset="0"/>
                <a:cs typeface="Times New Roman" pitchFamily="18" charset="0"/>
              </a:rPr>
              <a:t>Myanamar</a:t>
            </a:r>
            <a:endParaRPr lang="en-US" sz="2000" b="1" dirty="0">
              <a:solidFill>
                <a:schemeClr val="tx1"/>
              </a:solidFill>
              <a:latin typeface="Times New Roman" pitchFamily="18" charset="0"/>
              <a:cs typeface="Times New Roman" pitchFamily="18" charset="0"/>
            </a:endParaRPr>
          </a:p>
        </p:txBody>
      </p:sp>
      <p:sp>
        <p:nvSpPr>
          <p:cNvPr id="5" name="Title 1"/>
          <p:cNvSpPr>
            <a:spLocks noGrp="1"/>
          </p:cNvSpPr>
          <p:nvPr>
            <p:ph type="title"/>
          </p:nvPr>
        </p:nvSpPr>
        <p:spPr>
          <a:xfrm>
            <a:off x="0" y="0"/>
            <a:ext cx="9144000" cy="990600"/>
          </a:xfrm>
          <a:solidFill>
            <a:srgbClr val="92D050"/>
          </a:solidFill>
          <a:ln>
            <a:noFill/>
          </a:ln>
        </p:spPr>
        <p:style>
          <a:lnRef idx="2">
            <a:schemeClr val="accent3">
              <a:shade val="50000"/>
            </a:schemeClr>
          </a:lnRef>
          <a:fillRef idx="1">
            <a:schemeClr val="accent3"/>
          </a:fillRef>
          <a:effectRef idx="0">
            <a:schemeClr val="accent3"/>
          </a:effectRef>
          <a:fontRef idx="minor">
            <a:schemeClr val="lt1"/>
          </a:fontRef>
        </p:style>
        <p:txBody>
          <a:bodyPr>
            <a:noAutofit/>
          </a:bodyPr>
          <a:lstStyle/>
          <a:p>
            <a:r>
              <a:rPr lang="en-US" sz="4000" b="1" dirty="0" smtClean="0">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Plan of Microfinance</a:t>
            </a:r>
            <a:endParaRPr lang="en-US" sz="4000" dirty="0">
              <a:solidFill>
                <a:schemeClr val="tx1"/>
              </a:solidFill>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4" name="Slide Number Placeholder 3"/>
          <p:cNvSpPr>
            <a:spLocks noGrp="1"/>
          </p:cNvSpPr>
          <p:nvPr>
            <p:ph type="sldNum" sz="quarter" idx="12"/>
          </p:nvPr>
        </p:nvSpPr>
        <p:spPr>
          <a:xfrm>
            <a:off x="7010400" y="6569075"/>
            <a:ext cx="2133600" cy="365125"/>
          </a:xfrm>
        </p:spPr>
        <p:txBody>
          <a:bodyPr/>
          <a:lstStyle/>
          <a:p>
            <a:pPr>
              <a:defRPr/>
            </a:pPr>
            <a:fld id="{905D1B11-925A-42B0-ACBC-B7AFF96FF382}" type="slidenum">
              <a:rPr lang="en-US" smtClean="0">
                <a:solidFill>
                  <a:schemeClr val="tx1"/>
                </a:solidFill>
              </a:rPr>
              <a:pPr>
                <a:defRPr/>
              </a:pPr>
              <a:t>11</a:t>
            </a:fld>
            <a:endParaRPr lang="en-US" dirty="0">
              <a:solidFill>
                <a:schemeClr val="tx1"/>
              </a:solidFill>
            </a:endParaRPr>
          </a:p>
        </p:txBody>
      </p:sp>
      <p:sp>
        <p:nvSpPr>
          <p:cNvPr id="3" name="Content Placeholder 2"/>
          <p:cNvSpPr>
            <a:spLocks noGrp="1"/>
          </p:cNvSpPr>
          <p:nvPr>
            <p:ph sz="quarter" idx="1"/>
          </p:nvPr>
        </p:nvSpPr>
        <p:spPr>
          <a:xfrm>
            <a:off x="0" y="1600200"/>
            <a:ext cx="9144000" cy="4419600"/>
          </a:xfrm>
        </p:spPr>
        <p:txBody>
          <a:bodyPr/>
          <a:lstStyle/>
          <a:p>
            <a:pPr algn="just">
              <a:lnSpc>
                <a:spcPct val="150000"/>
              </a:lnSpc>
              <a:buFont typeface="Wingdings" pitchFamily="2" charset="2"/>
              <a:buChar char="Ø"/>
            </a:pPr>
            <a:r>
              <a:rPr lang="en-US" sz="2800" dirty="0" smtClean="0">
                <a:latin typeface="Times New Roman" pitchFamily="18" charset="0"/>
                <a:cs typeface="Times New Roman" pitchFamily="18" charset="0"/>
              </a:rPr>
              <a:t>Ministry of Cooperatives aims on Microfinance business to cover all over the country by 2015 for effective performance of socio-economic development and poverty alleviation. And MOC is planning to examine and increase the amount of loan up to (5) </a:t>
            </a:r>
            <a:r>
              <a:rPr lang="en-US" sz="2800" dirty="0" err="1" smtClean="0">
                <a:latin typeface="Times New Roman" pitchFamily="18" charset="0"/>
                <a:cs typeface="Times New Roman" pitchFamily="18" charset="0"/>
              </a:rPr>
              <a:t>lakh</a:t>
            </a:r>
            <a:r>
              <a:rPr lang="en-US" sz="2800" dirty="0" smtClean="0">
                <a:latin typeface="Times New Roman" pitchFamily="18" charset="0"/>
                <a:cs typeface="Times New Roman" pitchFamily="18" charset="0"/>
              </a:rPr>
              <a:t> Kyat per household.</a:t>
            </a:r>
            <a:endParaRPr lang="en-US" sz="2800" dirty="0">
              <a:latin typeface="Times New Roman" pitchFamily="18" charset="0"/>
              <a:cs typeface="Times New Roman" pitchFamily="18" charset="0"/>
            </a:endParaRPr>
          </a:p>
        </p:txBody>
      </p:sp>
      <p:sp>
        <p:nvSpPr>
          <p:cNvPr id="7" name="Date Placeholder 6"/>
          <p:cNvSpPr>
            <a:spLocks noGrp="1"/>
          </p:cNvSpPr>
          <p:nvPr>
            <p:ph type="dt" sz="half" idx="10"/>
          </p:nvPr>
        </p:nvSpPr>
        <p:spPr/>
        <p:txBody>
          <a:bodyPr/>
          <a:lstStyle/>
          <a:p>
            <a:fld id="{7626443A-7DC9-4E91-BF97-E38BEF427C8B}" type="datetime1">
              <a:rPr lang="en-US" smtClean="0"/>
              <a:pPr/>
              <a:t>6/16/2014</a:t>
            </a:fld>
            <a:endParaRPr lang="en-US"/>
          </a:p>
        </p:txBody>
      </p:sp>
    </p:spTree>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6172200"/>
            <a:ext cx="9144000" cy="685800"/>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US" sz="2000" b="1" dirty="0" err="1" smtClean="0">
                <a:solidFill>
                  <a:schemeClr val="tx1"/>
                </a:solidFill>
                <a:latin typeface="Times New Roman" pitchFamily="18" charset="0"/>
                <a:cs typeface="Times New Roman" pitchFamily="18" charset="0"/>
              </a:rPr>
              <a:t>Myanamar</a:t>
            </a:r>
            <a:endParaRPr lang="en-US" sz="2000" b="1" dirty="0">
              <a:solidFill>
                <a:schemeClr val="tx1"/>
              </a:solidFill>
              <a:latin typeface="Times New Roman" pitchFamily="18" charset="0"/>
              <a:cs typeface="Times New Roman" pitchFamily="18" charset="0"/>
            </a:endParaRPr>
          </a:p>
        </p:txBody>
      </p:sp>
      <p:sp>
        <p:nvSpPr>
          <p:cNvPr id="5" name="Title 1"/>
          <p:cNvSpPr>
            <a:spLocks noGrp="1"/>
          </p:cNvSpPr>
          <p:nvPr>
            <p:ph type="title"/>
          </p:nvPr>
        </p:nvSpPr>
        <p:spPr>
          <a:xfrm>
            <a:off x="0" y="0"/>
            <a:ext cx="9144000" cy="1295400"/>
          </a:xfrm>
          <a:solidFill>
            <a:srgbClr val="92D050"/>
          </a:solidFill>
          <a:ln>
            <a:noFill/>
          </a:ln>
        </p:spPr>
        <p:style>
          <a:lnRef idx="2">
            <a:schemeClr val="accent3">
              <a:shade val="50000"/>
            </a:schemeClr>
          </a:lnRef>
          <a:fillRef idx="1">
            <a:schemeClr val="accent3"/>
          </a:fillRef>
          <a:effectRef idx="0">
            <a:schemeClr val="accent3"/>
          </a:effectRef>
          <a:fontRef idx="minor">
            <a:schemeClr val="lt1"/>
          </a:fontRef>
        </p:style>
        <p:txBody>
          <a:bodyPr>
            <a:noAutofit/>
          </a:bodyPr>
          <a:lstStyle/>
          <a:p>
            <a:r>
              <a:rPr lang="en-US" sz="3200" b="1" dirty="0" smtClean="0">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Current Condition of Supporting the new Cooperative Societies and Members</a:t>
            </a:r>
            <a:endParaRPr lang="en-US" sz="3200" dirty="0">
              <a:solidFill>
                <a:schemeClr val="tx1"/>
              </a:solidFill>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4" name="Slide Number Placeholder 3"/>
          <p:cNvSpPr>
            <a:spLocks noGrp="1"/>
          </p:cNvSpPr>
          <p:nvPr>
            <p:ph type="sldNum" sz="quarter" idx="12"/>
          </p:nvPr>
        </p:nvSpPr>
        <p:spPr>
          <a:xfrm>
            <a:off x="7010400" y="6569075"/>
            <a:ext cx="2133600" cy="365125"/>
          </a:xfrm>
        </p:spPr>
        <p:txBody>
          <a:bodyPr/>
          <a:lstStyle/>
          <a:p>
            <a:pPr>
              <a:defRPr/>
            </a:pPr>
            <a:fld id="{905D1B11-925A-42B0-ACBC-B7AFF96FF382}" type="slidenum">
              <a:rPr lang="en-US" smtClean="0">
                <a:solidFill>
                  <a:schemeClr val="tx1"/>
                </a:solidFill>
              </a:rPr>
              <a:pPr>
                <a:defRPr/>
              </a:pPr>
              <a:t>12</a:t>
            </a:fld>
            <a:endParaRPr lang="en-US" dirty="0">
              <a:solidFill>
                <a:schemeClr val="tx1"/>
              </a:solidFill>
            </a:endParaRPr>
          </a:p>
        </p:txBody>
      </p:sp>
      <p:sp>
        <p:nvSpPr>
          <p:cNvPr id="3" name="Content Placeholder 2"/>
          <p:cNvSpPr>
            <a:spLocks noGrp="1"/>
          </p:cNvSpPr>
          <p:nvPr>
            <p:ph sz="quarter" idx="1"/>
          </p:nvPr>
        </p:nvSpPr>
        <p:spPr>
          <a:xfrm>
            <a:off x="-39918" y="1600200"/>
            <a:ext cx="9183918" cy="4191000"/>
          </a:xfrm>
        </p:spPr>
        <p:txBody>
          <a:bodyPr>
            <a:normAutofit/>
          </a:bodyPr>
          <a:lstStyle/>
          <a:p>
            <a:pPr algn="just">
              <a:lnSpc>
                <a:spcPts val="5000"/>
              </a:lnSpc>
              <a:buNone/>
            </a:pPr>
            <a:r>
              <a:rPr lang="en-US" sz="2800" b="1" dirty="0" smtClean="0">
                <a:solidFill>
                  <a:schemeClr val="tx1">
                    <a:lumMod val="85000"/>
                    <a:lumOff val="15000"/>
                  </a:schemeClr>
                </a:solidFill>
                <a:latin typeface="Times New Roman" pitchFamily="18" charset="0"/>
                <a:cs typeface="Times New Roman" pitchFamily="18" charset="0"/>
              </a:rPr>
              <a:t>	</a:t>
            </a:r>
            <a:r>
              <a:rPr lang="en-US" dirty="0" smtClean="0">
                <a:latin typeface="Times New Roman" pitchFamily="18" charset="0"/>
                <a:cs typeface="Times New Roman" pitchFamily="18" charset="0"/>
              </a:rPr>
              <a:t> The ministry has been operating such business for the members who live in rural and urban areas to smooth and secure for their lives and to stand on their own within the next four or five years and to be self -reliance, self-sufficiency and then to be sustainable development of cooperative societies. </a:t>
            </a:r>
            <a:endParaRPr lang="en-US" b="1" dirty="0" smtClean="0">
              <a:solidFill>
                <a:schemeClr val="tx1">
                  <a:lumMod val="85000"/>
                  <a:lumOff val="15000"/>
                </a:schemeClr>
              </a:solidFill>
              <a:latin typeface="Times New Roman" pitchFamily="18" charset="0"/>
              <a:cs typeface="Times New Roman" pitchFamily="18" charset="0"/>
            </a:endParaRPr>
          </a:p>
          <a:p>
            <a:pPr algn="just">
              <a:lnSpc>
                <a:spcPts val="5000"/>
              </a:lnSpc>
            </a:pPr>
            <a:endParaRPr lang="en-US" sz="2800" b="1" dirty="0">
              <a:solidFill>
                <a:schemeClr val="tx1">
                  <a:lumMod val="85000"/>
                  <a:lumOff val="15000"/>
                </a:schemeClr>
              </a:solidFill>
              <a:latin typeface="Times New Roman" pitchFamily="18" charset="0"/>
              <a:cs typeface="Times New Roman" pitchFamily="18" charset="0"/>
            </a:endParaRPr>
          </a:p>
        </p:txBody>
      </p:sp>
      <p:sp>
        <p:nvSpPr>
          <p:cNvPr id="7" name="Date Placeholder 6"/>
          <p:cNvSpPr>
            <a:spLocks noGrp="1"/>
          </p:cNvSpPr>
          <p:nvPr>
            <p:ph type="dt" sz="half" idx="10"/>
          </p:nvPr>
        </p:nvSpPr>
        <p:spPr/>
        <p:txBody>
          <a:bodyPr/>
          <a:lstStyle/>
          <a:p>
            <a:fld id="{447691F2-602F-448C-B441-A36DCF703CDD}" type="datetime1">
              <a:rPr lang="en-US" smtClean="0"/>
              <a:pPr/>
              <a:t>6/16/2014</a:t>
            </a:fld>
            <a:endParaRPr lang="en-US"/>
          </a:p>
        </p:txBody>
      </p:sp>
    </p:spTree>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1600200"/>
            <a:ext cx="8763000" cy="4525963"/>
          </a:xfrm>
        </p:spPr>
        <p:txBody>
          <a:bodyPr>
            <a:normAutofit/>
          </a:bodyPr>
          <a:lstStyle/>
          <a:p>
            <a:pPr marL="0" indent="0">
              <a:buFont typeface="Wingdings" pitchFamily="2" charset="2"/>
              <a:buChar char="Ø"/>
              <a:tabLst>
                <a:tab pos="5081588" algn="l"/>
                <a:tab pos="6280150" algn="dec"/>
                <a:tab pos="6910388" algn="l"/>
              </a:tabLst>
            </a:pPr>
            <a:r>
              <a:rPr lang="en-US" sz="2000" b="1" dirty="0" smtClean="0">
                <a:latin typeface="Times New Roman" pitchFamily="18" charset="0"/>
                <a:cs typeface="Times New Roman" pitchFamily="18" charset="0"/>
              </a:rPr>
              <a:t>Microfinance Loans	-	194058.226	kyat Million</a:t>
            </a:r>
          </a:p>
          <a:p>
            <a:pPr marL="0" indent="0">
              <a:buFont typeface="Wingdings" pitchFamily="2" charset="2"/>
              <a:buChar char="Ø"/>
              <a:tabLst>
                <a:tab pos="5081588" algn="l"/>
                <a:tab pos="6280150" algn="dec"/>
                <a:tab pos="6910388" algn="l"/>
              </a:tabLst>
            </a:pPr>
            <a:r>
              <a:rPr lang="en-US" sz="2000" b="1" dirty="0" smtClean="0">
                <a:latin typeface="Times New Roman" pitchFamily="18" charset="0"/>
                <a:cs typeface="Times New Roman" pitchFamily="18" charset="0"/>
              </a:rPr>
              <a:t>Region/ State / Nay </a:t>
            </a:r>
            <a:r>
              <a:rPr lang="en-US" sz="2000" b="1" dirty="0" err="1" smtClean="0">
                <a:latin typeface="Times New Roman" pitchFamily="18" charset="0"/>
                <a:cs typeface="Times New Roman" pitchFamily="18" charset="0"/>
              </a:rPr>
              <a:t>Pyi</a:t>
            </a:r>
            <a:r>
              <a:rPr lang="en-US" sz="2000" b="1" dirty="0" smtClean="0">
                <a:latin typeface="Times New Roman" pitchFamily="18" charset="0"/>
                <a:cs typeface="Times New Roman" pitchFamily="18" charset="0"/>
              </a:rPr>
              <a:t> Taw council	-	15	</a:t>
            </a:r>
          </a:p>
          <a:p>
            <a:pPr marL="0" indent="0">
              <a:buFont typeface="Wingdings" pitchFamily="2" charset="2"/>
              <a:buChar char="Ø"/>
              <a:tabLst>
                <a:tab pos="5081588" algn="l"/>
                <a:tab pos="6280150" algn="dec"/>
                <a:tab pos="6910388" algn="l"/>
              </a:tabLst>
            </a:pPr>
            <a:r>
              <a:rPr lang="en-US" sz="2000" b="1" dirty="0" smtClean="0">
                <a:latin typeface="Times New Roman" pitchFamily="18" charset="0"/>
                <a:cs typeface="Times New Roman" pitchFamily="18" charset="0"/>
              </a:rPr>
              <a:t>Township	-	306</a:t>
            </a:r>
          </a:p>
          <a:p>
            <a:pPr marL="0" indent="0">
              <a:buFont typeface="Wingdings" pitchFamily="2" charset="2"/>
              <a:buChar char="Ø"/>
              <a:tabLst>
                <a:tab pos="5081588" algn="l"/>
                <a:tab pos="6280150" algn="dec"/>
                <a:tab pos="6910388" algn="l"/>
              </a:tabLst>
            </a:pPr>
            <a:r>
              <a:rPr lang="en-US" sz="2000" b="1" dirty="0" smtClean="0">
                <a:latin typeface="Times New Roman" pitchFamily="18" charset="0"/>
                <a:cs typeface="Times New Roman" pitchFamily="18" charset="0"/>
              </a:rPr>
              <a:t>Cooperative Societies	-	23635	</a:t>
            </a:r>
          </a:p>
          <a:p>
            <a:pPr marL="0" indent="0">
              <a:buFont typeface="Wingdings" pitchFamily="2" charset="2"/>
              <a:buChar char="Ø"/>
              <a:tabLst>
                <a:tab pos="5081588" algn="l"/>
                <a:tab pos="6280150" algn="dec"/>
                <a:tab pos="6910388" algn="l"/>
              </a:tabLst>
            </a:pPr>
            <a:r>
              <a:rPr lang="en-US" sz="2000" b="1" dirty="0" smtClean="0">
                <a:latin typeface="Times New Roman" pitchFamily="18" charset="0"/>
                <a:cs typeface="Times New Roman" pitchFamily="18" charset="0"/>
              </a:rPr>
              <a:t>Beneficiary cooperative members’ families	-	1899601</a:t>
            </a:r>
          </a:p>
          <a:p>
            <a:pPr marL="0" indent="0">
              <a:buFont typeface="Wingdings" pitchFamily="2" charset="2"/>
              <a:buChar char="Ø"/>
              <a:tabLst>
                <a:tab pos="5081588" algn="l"/>
                <a:tab pos="6280150" algn="dec"/>
                <a:tab pos="6910388" algn="l"/>
              </a:tabLst>
            </a:pPr>
            <a:r>
              <a:rPr lang="en-US" sz="2000" b="1" dirty="0" smtClean="0">
                <a:latin typeface="Times New Roman" pitchFamily="18" charset="0"/>
                <a:cs typeface="Times New Roman" pitchFamily="18" charset="0"/>
              </a:rPr>
              <a:t>The machinery sold by hire purchase system 	-	6680</a:t>
            </a:r>
          </a:p>
          <a:p>
            <a:pPr marL="0" indent="0">
              <a:buFont typeface="Wingdings" pitchFamily="2" charset="2"/>
              <a:buChar char="Ø"/>
              <a:tabLst>
                <a:tab pos="5081588" algn="l"/>
                <a:tab pos="6280150" algn="dec"/>
                <a:tab pos="6910388" algn="l"/>
              </a:tabLst>
            </a:pPr>
            <a:r>
              <a:rPr lang="en-US" sz="2000" b="1" dirty="0" smtClean="0">
                <a:latin typeface="Times New Roman" pitchFamily="18" charset="0"/>
                <a:cs typeface="Times New Roman" pitchFamily="18" charset="0"/>
              </a:rPr>
              <a:t>Buyers (Cooperative members)	-	6607</a:t>
            </a:r>
          </a:p>
          <a:p>
            <a:pPr marL="0" indent="0">
              <a:buFont typeface="Wingdings" pitchFamily="2" charset="2"/>
              <a:buChar char="Ø"/>
              <a:tabLst>
                <a:tab pos="5081588" algn="l"/>
                <a:tab pos="6280150" algn="dec"/>
                <a:tab pos="6910388" algn="l"/>
              </a:tabLst>
            </a:pPr>
            <a:r>
              <a:rPr lang="en-US" sz="2000" b="1" dirty="0" smtClean="0">
                <a:latin typeface="Times New Roman" pitchFamily="18" charset="0"/>
                <a:cs typeface="Times New Roman" pitchFamily="18" charset="0"/>
              </a:rPr>
              <a:t>Supporting Loans for upgrading of cooperative -	16335.8</a:t>
            </a:r>
          </a:p>
          <a:p>
            <a:pPr marL="0" indent="0">
              <a:buNone/>
              <a:tabLst>
                <a:tab pos="5081588" algn="l"/>
                <a:tab pos="6280150" algn="dec"/>
                <a:tab pos="6910388" algn="l"/>
              </a:tabLst>
            </a:pPr>
            <a:r>
              <a:rPr lang="en-US" sz="2000" b="1" dirty="0" smtClean="0">
                <a:latin typeface="Times New Roman" pitchFamily="18" charset="0"/>
                <a:cs typeface="Times New Roman" pitchFamily="18" charset="0"/>
              </a:rPr>
              <a:t>society(Mechanized farming, livestock breeding,</a:t>
            </a:r>
          </a:p>
          <a:p>
            <a:pPr marL="0" indent="0">
              <a:buNone/>
              <a:tabLst>
                <a:tab pos="5081588" algn="l"/>
                <a:tab pos="6280150" algn="dec"/>
                <a:tab pos="6910388" algn="l"/>
              </a:tabLst>
            </a:pPr>
            <a:r>
              <a:rPr lang="en-US" sz="2000" b="1" dirty="0" smtClean="0">
                <a:latin typeface="Times New Roman" pitchFamily="18" charset="0"/>
                <a:cs typeface="Times New Roman" pitchFamily="18" charset="0"/>
              </a:rPr>
              <a:t>Electricity)</a:t>
            </a:r>
          </a:p>
          <a:p>
            <a:pPr marL="0" indent="0">
              <a:buFont typeface="Wingdings" pitchFamily="2" charset="2"/>
              <a:buChar char="Ø"/>
              <a:tabLst>
                <a:tab pos="5081588" algn="l"/>
                <a:tab pos="6280150" algn="dec"/>
                <a:tab pos="6910388" algn="l"/>
              </a:tabLst>
            </a:pPr>
            <a:r>
              <a:rPr lang="en-US" sz="2000" b="1" dirty="0" smtClean="0">
                <a:latin typeface="Times New Roman" pitchFamily="18" charset="0"/>
                <a:cs typeface="Times New Roman" pitchFamily="18" charset="0"/>
              </a:rPr>
              <a:t>The repayment rate	-	97%</a:t>
            </a:r>
            <a:endParaRPr lang="en-US" sz="2000" b="1" dirty="0">
              <a:latin typeface="Times New Roman" pitchFamily="18" charset="0"/>
              <a:cs typeface="Times New Roman" pitchFamily="18" charset="0"/>
            </a:endParaRPr>
          </a:p>
        </p:txBody>
      </p:sp>
      <p:sp>
        <p:nvSpPr>
          <p:cNvPr id="4" name="Rectangle 3"/>
          <p:cNvSpPr/>
          <p:nvPr/>
        </p:nvSpPr>
        <p:spPr>
          <a:xfrm>
            <a:off x="0" y="6172200"/>
            <a:ext cx="9144000" cy="685800"/>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US" sz="2000" b="1" dirty="0" err="1" smtClean="0">
                <a:solidFill>
                  <a:schemeClr val="tx1"/>
                </a:solidFill>
                <a:latin typeface="Times New Roman" pitchFamily="18" charset="0"/>
                <a:cs typeface="Times New Roman" pitchFamily="18" charset="0"/>
              </a:rPr>
              <a:t>Myanamar</a:t>
            </a:r>
            <a:endParaRPr lang="en-US" sz="2000" b="1" dirty="0">
              <a:solidFill>
                <a:schemeClr val="tx1"/>
              </a:solidFill>
              <a:latin typeface="Times New Roman" pitchFamily="18" charset="0"/>
              <a:cs typeface="Times New Roman" pitchFamily="18" charset="0"/>
            </a:endParaRPr>
          </a:p>
        </p:txBody>
      </p:sp>
      <p:sp>
        <p:nvSpPr>
          <p:cNvPr id="5" name="Date Placeholder 4"/>
          <p:cNvSpPr>
            <a:spLocks noGrp="1"/>
          </p:cNvSpPr>
          <p:nvPr>
            <p:ph type="dt" sz="half" idx="10"/>
          </p:nvPr>
        </p:nvSpPr>
        <p:spPr/>
        <p:txBody>
          <a:bodyPr/>
          <a:lstStyle/>
          <a:p>
            <a:fld id="{6EF09F67-64F6-41E7-ADCD-03B5675BBC41}" type="datetime1">
              <a:rPr lang="en-US" smtClean="0"/>
              <a:pPr/>
              <a:t>6/16/2014</a:t>
            </a:fld>
            <a:endParaRPr lang="en-US"/>
          </a:p>
        </p:txBody>
      </p:sp>
      <p:sp>
        <p:nvSpPr>
          <p:cNvPr id="6" name="Slide Number Placeholder 5"/>
          <p:cNvSpPr>
            <a:spLocks noGrp="1"/>
          </p:cNvSpPr>
          <p:nvPr>
            <p:ph type="sldNum" sz="quarter" idx="12"/>
          </p:nvPr>
        </p:nvSpPr>
        <p:spPr>
          <a:xfrm>
            <a:off x="6934200" y="6569075"/>
            <a:ext cx="2133600" cy="365125"/>
          </a:xfrm>
        </p:spPr>
        <p:txBody>
          <a:bodyPr/>
          <a:lstStyle/>
          <a:p>
            <a:fld id="{B6F15528-21DE-4FAA-801E-634DDDAF4B2B}" type="slidenum">
              <a:rPr lang="en-US" smtClean="0">
                <a:solidFill>
                  <a:schemeClr val="tx1"/>
                </a:solidFill>
              </a:rPr>
              <a:pPr/>
              <a:t>13</a:t>
            </a:fld>
            <a:endParaRPr lang="en-US" dirty="0">
              <a:solidFill>
                <a:schemeClr val="tx1"/>
              </a:solidFill>
            </a:endParaRPr>
          </a:p>
        </p:txBody>
      </p:sp>
      <p:sp>
        <p:nvSpPr>
          <p:cNvPr id="7" name="Title 1"/>
          <p:cNvSpPr txBox="1">
            <a:spLocks/>
          </p:cNvSpPr>
          <p:nvPr/>
        </p:nvSpPr>
        <p:spPr>
          <a:xfrm>
            <a:off x="0" y="0"/>
            <a:ext cx="9144000" cy="1371600"/>
          </a:xfrm>
          <a:prstGeom prst="rect">
            <a:avLst/>
          </a:prstGeom>
          <a:solidFill>
            <a:srgbClr val="92D050"/>
          </a:solidFill>
          <a:ln w="25400" cap="flat" cmpd="sng" algn="ctr">
            <a:noFill/>
            <a:prstDash val="solid"/>
          </a:ln>
        </p:spPr>
        <p:style>
          <a:lnRef idx="2">
            <a:schemeClr val="accent3">
              <a:shade val="50000"/>
            </a:schemeClr>
          </a:lnRef>
          <a:fillRef idx="1">
            <a:schemeClr val="accent3"/>
          </a:fillRef>
          <a:effectRef idx="0">
            <a:schemeClr val="accent3"/>
          </a:effectRef>
          <a:fontRef idx="minor">
            <a:schemeClr val="lt1"/>
          </a:fontRef>
        </p:style>
        <p:txBody>
          <a:bodyPr vert="horz" lIns="91440" tIns="45720" rIns="91440" bIns="45720" rtlCol="0"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en-US" sz="3200" b="1" dirty="0" smtClean="0">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The Current Situation of Microfinance, Hire Purchase and Upgrading of Cooperative Societies</a:t>
            </a:r>
            <a:endParaRPr kumimoji="0" lang="en-US" sz="3200" b="1" i="0" u="none" strike="noStrike" kern="1200" cap="none" spc="0" normalizeH="0" baseline="0" noProof="0" dirty="0">
              <a:ln>
                <a:noFill/>
              </a:ln>
              <a:solidFill>
                <a:schemeClr val="tx1"/>
              </a:solidFill>
              <a:effectLst>
                <a:outerShdw blurRad="38100" dist="38100" dir="2700000" algn="tl">
                  <a:srgbClr val="000000">
                    <a:alpha val="43137"/>
                  </a:srgbClr>
                </a:outerShdw>
              </a:effectLst>
              <a:uLnTx/>
              <a:uFillTx/>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6172200"/>
            <a:ext cx="9144000" cy="685800"/>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US" sz="2000" b="1" dirty="0" err="1" smtClean="0">
                <a:solidFill>
                  <a:schemeClr val="tx1"/>
                </a:solidFill>
                <a:latin typeface="Times New Roman" pitchFamily="18" charset="0"/>
                <a:cs typeface="Times New Roman" pitchFamily="18" charset="0"/>
              </a:rPr>
              <a:t>Myanamar</a:t>
            </a:r>
            <a:endParaRPr lang="en-US" sz="2000" b="1" dirty="0">
              <a:solidFill>
                <a:schemeClr val="tx1"/>
              </a:solidFill>
              <a:latin typeface="Times New Roman" pitchFamily="18" charset="0"/>
              <a:cs typeface="Times New Roman" pitchFamily="18" charset="0"/>
            </a:endParaRPr>
          </a:p>
        </p:txBody>
      </p:sp>
      <p:sp>
        <p:nvSpPr>
          <p:cNvPr id="7" name="Title 1"/>
          <p:cNvSpPr>
            <a:spLocks noGrp="1"/>
          </p:cNvSpPr>
          <p:nvPr>
            <p:ph type="title"/>
          </p:nvPr>
        </p:nvSpPr>
        <p:spPr>
          <a:xfrm>
            <a:off x="0" y="0"/>
            <a:ext cx="9144000" cy="1066800"/>
          </a:xfrm>
          <a:solidFill>
            <a:srgbClr val="92D050"/>
          </a:solidFill>
          <a:ln>
            <a:noFill/>
          </a:ln>
        </p:spPr>
        <p:style>
          <a:lnRef idx="2">
            <a:schemeClr val="accent3">
              <a:shade val="50000"/>
            </a:schemeClr>
          </a:lnRef>
          <a:fillRef idx="1">
            <a:schemeClr val="accent3"/>
          </a:fillRef>
          <a:effectRef idx="0">
            <a:schemeClr val="accent3"/>
          </a:effectRef>
          <a:fontRef idx="minor">
            <a:schemeClr val="lt1"/>
          </a:fontRef>
        </p:style>
        <p:txBody>
          <a:bodyPr>
            <a:noAutofit/>
          </a:bodyPr>
          <a:lstStyle/>
          <a:p>
            <a:r>
              <a:rPr lang="en-US" sz="4000" b="1" dirty="0" smtClean="0">
                <a:solidFill>
                  <a:schemeClr val="tx1"/>
                </a:solidFill>
                <a:latin typeface="Times New Roman" pitchFamily="18" charset="0"/>
                <a:cs typeface="Times New Roman" pitchFamily="18" charset="0"/>
              </a:rPr>
              <a:t>Conclusion </a:t>
            </a:r>
            <a:endParaRPr lang="en-US" sz="4000" dirty="0">
              <a:solidFill>
                <a:schemeClr val="tx1"/>
              </a:solidFill>
              <a:latin typeface="Times New Roman" pitchFamily="18" charset="0"/>
              <a:cs typeface="Times New Roman" pitchFamily="18" charset="0"/>
            </a:endParaRPr>
          </a:p>
        </p:txBody>
      </p:sp>
      <p:sp>
        <p:nvSpPr>
          <p:cNvPr id="4" name="Slide Number Placeholder 3"/>
          <p:cNvSpPr>
            <a:spLocks noGrp="1"/>
          </p:cNvSpPr>
          <p:nvPr>
            <p:ph type="sldNum" sz="quarter" idx="12"/>
          </p:nvPr>
        </p:nvSpPr>
        <p:spPr>
          <a:xfrm>
            <a:off x="7010400" y="6569075"/>
            <a:ext cx="2133600" cy="365125"/>
          </a:xfrm>
        </p:spPr>
        <p:txBody>
          <a:bodyPr/>
          <a:lstStyle/>
          <a:p>
            <a:pPr>
              <a:defRPr/>
            </a:pPr>
            <a:fld id="{905D1B11-925A-42B0-ACBC-B7AFF96FF382}" type="slidenum">
              <a:rPr lang="en-US" smtClean="0">
                <a:solidFill>
                  <a:schemeClr val="tx1"/>
                </a:solidFill>
              </a:rPr>
              <a:pPr>
                <a:defRPr/>
              </a:pPr>
              <a:t>14</a:t>
            </a:fld>
            <a:endParaRPr lang="en-US" dirty="0">
              <a:solidFill>
                <a:schemeClr val="tx1"/>
              </a:solidFill>
            </a:endParaRPr>
          </a:p>
        </p:txBody>
      </p:sp>
      <p:sp>
        <p:nvSpPr>
          <p:cNvPr id="5" name="Rectangle 1"/>
          <p:cNvSpPr>
            <a:spLocks noChangeArrowheads="1"/>
          </p:cNvSpPr>
          <p:nvPr/>
        </p:nvSpPr>
        <p:spPr bwMode="auto">
          <a:xfrm>
            <a:off x="304800" y="1127511"/>
            <a:ext cx="8506942" cy="377468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just">
              <a:lnSpc>
                <a:spcPct val="170000"/>
              </a:lnSpc>
            </a:pPr>
            <a:r>
              <a:rPr lang="en-US" sz="2400" dirty="0" smtClean="0">
                <a:latin typeface="Times New Roman" pitchFamily="18" charset="0"/>
                <a:cs typeface="Times New Roman" pitchFamily="18" charset="0"/>
              </a:rPr>
              <a:t>The ministry has been endeavoring to succeed two objects and five main tasks and to form the solid cooperative societies in every village, quarters, townships, states, and regions by cooperating and coordinating among the responsible staffs from different levels of cooperative departments and board of directors from different levels of cooperative societies.   </a:t>
            </a:r>
            <a:endParaRPr lang="en-US" sz="2400" dirty="0">
              <a:latin typeface="Times New Roman" pitchFamily="18" charset="0"/>
              <a:cs typeface="Times New Roman" pitchFamily="18" charset="0"/>
            </a:endParaRPr>
          </a:p>
        </p:txBody>
      </p:sp>
      <p:sp>
        <p:nvSpPr>
          <p:cNvPr id="8" name="Date Placeholder 7"/>
          <p:cNvSpPr>
            <a:spLocks noGrp="1"/>
          </p:cNvSpPr>
          <p:nvPr>
            <p:ph type="dt" sz="half" idx="10"/>
          </p:nvPr>
        </p:nvSpPr>
        <p:spPr/>
        <p:txBody>
          <a:bodyPr/>
          <a:lstStyle/>
          <a:p>
            <a:fld id="{4256A47C-EE32-4302-A020-06A4473706C5}" type="datetime1">
              <a:rPr lang="en-US" smtClean="0"/>
              <a:pPr/>
              <a:t>6/16/2014</a:t>
            </a:fld>
            <a:endParaRPr lang="en-US"/>
          </a:p>
        </p:txBody>
      </p:sp>
    </p:spTree>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6172200"/>
            <a:ext cx="9144000" cy="685800"/>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US" sz="2000" b="1" dirty="0" err="1" smtClean="0">
                <a:solidFill>
                  <a:schemeClr val="tx1"/>
                </a:solidFill>
                <a:latin typeface="Times New Roman" pitchFamily="18" charset="0"/>
                <a:cs typeface="Times New Roman" pitchFamily="18" charset="0"/>
              </a:rPr>
              <a:t>Myanamar</a:t>
            </a:r>
            <a:endParaRPr lang="en-US" sz="2000" b="1" dirty="0">
              <a:solidFill>
                <a:schemeClr val="tx1"/>
              </a:solidFill>
              <a:latin typeface="Times New Roman" pitchFamily="18" charset="0"/>
              <a:cs typeface="Times New Roman" pitchFamily="18" charset="0"/>
            </a:endParaRPr>
          </a:p>
        </p:txBody>
      </p:sp>
      <p:sp>
        <p:nvSpPr>
          <p:cNvPr id="7" name="Date Placeholder 6"/>
          <p:cNvSpPr>
            <a:spLocks noGrp="1"/>
          </p:cNvSpPr>
          <p:nvPr>
            <p:ph type="dt" sz="half" idx="10"/>
          </p:nvPr>
        </p:nvSpPr>
        <p:spPr/>
        <p:txBody>
          <a:bodyPr/>
          <a:lstStyle/>
          <a:p>
            <a:fld id="{FD452F89-5650-4DDC-A386-05EF2F03A833}" type="datetime1">
              <a:rPr lang="en-US" smtClean="0"/>
              <a:pPr/>
              <a:t>6/16/2014</a:t>
            </a:fld>
            <a:endParaRPr lang="en-US"/>
          </a:p>
        </p:txBody>
      </p:sp>
      <p:sp>
        <p:nvSpPr>
          <p:cNvPr id="8" name="Slide Number Placeholder 7"/>
          <p:cNvSpPr>
            <a:spLocks noGrp="1"/>
          </p:cNvSpPr>
          <p:nvPr>
            <p:ph type="sldNum" sz="quarter" idx="12"/>
          </p:nvPr>
        </p:nvSpPr>
        <p:spPr>
          <a:xfrm>
            <a:off x="7010400" y="6569075"/>
            <a:ext cx="2133600" cy="365125"/>
          </a:xfrm>
        </p:spPr>
        <p:txBody>
          <a:bodyPr/>
          <a:lstStyle/>
          <a:p>
            <a:fld id="{B6F15528-21DE-4FAA-801E-634DDDAF4B2B}" type="slidenum">
              <a:rPr lang="en-US" smtClean="0">
                <a:solidFill>
                  <a:schemeClr val="tx1"/>
                </a:solidFill>
              </a:rPr>
              <a:pPr/>
              <a:t>15</a:t>
            </a:fld>
            <a:endParaRPr lang="en-US" dirty="0">
              <a:solidFill>
                <a:schemeClr val="tx1"/>
              </a:solidFill>
            </a:endParaRPr>
          </a:p>
        </p:txBody>
      </p:sp>
      <p:pic>
        <p:nvPicPr>
          <p:cNvPr id="6" name="Picture 5" descr="f.jpg"/>
          <p:cNvPicPr>
            <a:picLocks noChangeAspect="1"/>
          </p:cNvPicPr>
          <p:nvPr/>
        </p:nvPicPr>
        <p:blipFill>
          <a:blip r:embed="rId2" cstate="print"/>
          <a:stretch>
            <a:fillRect/>
          </a:stretch>
        </p:blipFill>
        <p:spPr>
          <a:xfrm>
            <a:off x="0" y="1524000"/>
            <a:ext cx="9144000" cy="4636400"/>
          </a:xfrm>
          <a:prstGeom prst="rect">
            <a:avLst/>
          </a:prstGeom>
        </p:spPr>
      </p:pic>
      <p:sp>
        <p:nvSpPr>
          <p:cNvPr id="9" name="Title 8"/>
          <p:cNvSpPr>
            <a:spLocks noGrp="1"/>
          </p:cNvSpPr>
          <p:nvPr>
            <p:ph type="title"/>
          </p:nvPr>
        </p:nvSpPr>
        <p:spPr>
          <a:xfrm>
            <a:off x="0" y="0"/>
            <a:ext cx="9144000" cy="1524000"/>
          </a:xfrm>
          <a:solidFill>
            <a:srgbClr val="92D050"/>
          </a:solidFill>
          <a:ln>
            <a:noFill/>
          </a:ln>
        </p:spPr>
        <p:txBody>
          <a:bodyPr>
            <a:normAutofit/>
          </a:bodyPr>
          <a:lstStyle/>
          <a:p>
            <a:r>
              <a:rPr lang="en-US" sz="8000" b="1" dirty="0" smtClean="0">
                <a:effectLst>
                  <a:outerShdw blurRad="38100" dist="38100" dir="2700000" algn="tl">
                    <a:srgbClr val="000000">
                      <a:alpha val="43137"/>
                    </a:srgbClr>
                  </a:outerShdw>
                </a:effectLst>
                <a:latin typeface="Times New Roman" pitchFamily="18" charset="0"/>
                <a:cs typeface="Times New Roman" pitchFamily="18" charset="0"/>
              </a:rPr>
              <a:t>Thank You</a:t>
            </a:r>
            <a:endParaRPr lang="en-US" sz="6000" b="1" dirty="0">
              <a:effectLst>
                <a:outerShdw blurRad="38100" dist="38100" dir="2700000" algn="tl">
                  <a:srgbClr val="000000">
                    <a:alpha val="43137"/>
                  </a:srgbClr>
                </a:outerShdw>
              </a:effectLst>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0" y="6172200"/>
            <a:ext cx="9144000" cy="685800"/>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US" sz="2000" b="1" dirty="0" err="1" smtClean="0">
                <a:solidFill>
                  <a:schemeClr val="tx1"/>
                </a:solidFill>
                <a:latin typeface="Times New Roman" pitchFamily="18" charset="0"/>
                <a:cs typeface="Times New Roman" pitchFamily="18" charset="0"/>
              </a:rPr>
              <a:t>Myanamar</a:t>
            </a:r>
            <a:endParaRPr lang="en-US" sz="2000" b="1" dirty="0">
              <a:solidFill>
                <a:schemeClr val="tx1"/>
              </a:solidFill>
              <a:latin typeface="Times New Roman" pitchFamily="18" charset="0"/>
              <a:cs typeface="Times New Roman" pitchFamily="18" charset="0"/>
            </a:endParaRPr>
          </a:p>
        </p:txBody>
      </p:sp>
      <p:sp>
        <p:nvSpPr>
          <p:cNvPr id="13315" name="Title 1"/>
          <p:cNvSpPr>
            <a:spLocks noGrp="1"/>
          </p:cNvSpPr>
          <p:nvPr>
            <p:ph type="title"/>
          </p:nvPr>
        </p:nvSpPr>
        <p:spPr>
          <a:xfrm>
            <a:off x="457200" y="76200"/>
            <a:ext cx="8229600" cy="7010400"/>
          </a:xfrm>
        </p:spPr>
        <p:txBody>
          <a:bodyPr/>
          <a:lstStyle/>
          <a:p>
            <a:pPr eaLnBrk="1" hangingPunct="1"/>
            <a:r>
              <a:rPr lang="en-US" sz="3200" b="1" dirty="0" smtClean="0">
                <a:solidFill>
                  <a:srgbClr val="0070C0"/>
                </a:solidFill>
              </a:rPr>
              <a:t/>
            </a:r>
            <a:br>
              <a:rPr lang="en-US" sz="3200" b="1" dirty="0" smtClean="0">
                <a:solidFill>
                  <a:srgbClr val="0070C0"/>
                </a:solidFill>
              </a:rPr>
            </a:br>
            <a:r>
              <a:rPr lang="en-US" sz="3200" b="1" dirty="0" smtClean="0">
                <a:solidFill>
                  <a:srgbClr val="0070C0"/>
                </a:solidFill>
              </a:rPr>
              <a:t/>
            </a:r>
            <a:br>
              <a:rPr lang="en-US" sz="3200" b="1" dirty="0" smtClean="0">
                <a:solidFill>
                  <a:srgbClr val="0070C0"/>
                </a:solidFill>
              </a:rPr>
            </a:br>
            <a:r>
              <a:rPr lang="en-US" sz="3200" b="1" dirty="0" smtClean="0">
                <a:solidFill>
                  <a:srgbClr val="0070C0"/>
                </a:solidFill>
              </a:rPr>
              <a:t/>
            </a:r>
            <a:br>
              <a:rPr lang="en-US" sz="3200" b="1" dirty="0" smtClean="0">
                <a:solidFill>
                  <a:srgbClr val="0070C0"/>
                </a:solidFill>
              </a:rPr>
            </a:br>
            <a:r>
              <a:rPr lang="en-US" sz="3200" b="1" dirty="0" smtClean="0">
                <a:solidFill>
                  <a:srgbClr val="0070C0"/>
                </a:solidFill>
              </a:rPr>
              <a:t/>
            </a:r>
            <a:br>
              <a:rPr lang="en-US" sz="3200" b="1" dirty="0" smtClean="0">
                <a:solidFill>
                  <a:srgbClr val="0070C0"/>
                </a:solidFill>
              </a:rPr>
            </a:br>
            <a:r>
              <a:rPr lang="en-US" b="1" dirty="0" smtClean="0">
                <a:solidFill>
                  <a:srgbClr val="0070C0"/>
                </a:solidFill>
              </a:rPr>
              <a:t/>
            </a:r>
            <a:br>
              <a:rPr lang="en-US" b="1" dirty="0" smtClean="0">
                <a:solidFill>
                  <a:srgbClr val="0070C0"/>
                </a:solidFill>
              </a:rPr>
            </a:br>
            <a:r>
              <a:rPr lang="en-US" b="1" dirty="0" smtClean="0">
                <a:solidFill>
                  <a:srgbClr val="0070C0"/>
                </a:solidFill>
              </a:rPr>
              <a:t/>
            </a:r>
            <a:br>
              <a:rPr lang="en-US" b="1" dirty="0" smtClean="0">
                <a:solidFill>
                  <a:srgbClr val="0070C0"/>
                </a:solidFill>
              </a:rPr>
            </a:br>
            <a:r>
              <a:rPr lang="en-US" b="1" dirty="0" smtClean="0">
                <a:solidFill>
                  <a:srgbClr val="0070C0"/>
                </a:solidFill>
              </a:rPr>
              <a:t/>
            </a:r>
            <a:br>
              <a:rPr lang="en-US" b="1" dirty="0" smtClean="0">
                <a:solidFill>
                  <a:srgbClr val="0070C0"/>
                </a:solidFill>
              </a:rPr>
            </a:br>
            <a:r>
              <a:rPr lang="en-US" b="1" dirty="0" smtClean="0">
                <a:solidFill>
                  <a:srgbClr val="0070C0"/>
                </a:solidFill>
              </a:rPr>
              <a:t/>
            </a:r>
            <a:br>
              <a:rPr lang="en-US" b="1" dirty="0" smtClean="0">
                <a:solidFill>
                  <a:srgbClr val="0070C0"/>
                </a:solidFill>
              </a:rPr>
            </a:br>
            <a:r>
              <a:rPr lang="en-US" b="1" dirty="0" smtClean="0">
                <a:solidFill>
                  <a:srgbClr val="0070C0"/>
                </a:solidFill>
              </a:rPr>
              <a:t/>
            </a:r>
            <a:br>
              <a:rPr lang="en-US" b="1" dirty="0" smtClean="0">
                <a:solidFill>
                  <a:srgbClr val="0070C0"/>
                </a:solidFill>
              </a:rPr>
            </a:br>
            <a:endParaRPr lang="en-US" sz="2400" dirty="0" smtClean="0"/>
          </a:p>
        </p:txBody>
      </p:sp>
      <p:sp>
        <p:nvSpPr>
          <p:cNvPr id="6" name="Slide Number Placeholder 5"/>
          <p:cNvSpPr>
            <a:spLocks noGrp="1"/>
          </p:cNvSpPr>
          <p:nvPr>
            <p:ph type="sldNum" sz="quarter" idx="12"/>
          </p:nvPr>
        </p:nvSpPr>
        <p:spPr>
          <a:xfrm>
            <a:off x="7010400" y="6553200"/>
            <a:ext cx="2133600" cy="365125"/>
          </a:xfrm>
        </p:spPr>
        <p:txBody>
          <a:bodyPr/>
          <a:lstStyle/>
          <a:p>
            <a:pPr>
              <a:defRPr/>
            </a:pPr>
            <a:fld id="{905D1B11-925A-42B0-ACBC-B7AFF96FF382}" type="slidenum">
              <a:rPr lang="en-US" smtClean="0">
                <a:solidFill>
                  <a:schemeClr val="tx1"/>
                </a:solidFill>
              </a:rPr>
              <a:pPr>
                <a:defRPr/>
              </a:pPr>
              <a:t>2</a:t>
            </a:fld>
            <a:endParaRPr lang="en-US" dirty="0">
              <a:solidFill>
                <a:schemeClr val="tx1"/>
              </a:solidFill>
            </a:endParaRPr>
          </a:p>
        </p:txBody>
      </p:sp>
      <p:sp>
        <p:nvSpPr>
          <p:cNvPr id="5" name="Title 1"/>
          <p:cNvSpPr txBox="1">
            <a:spLocks/>
          </p:cNvSpPr>
          <p:nvPr/>
        </p:nvSpPr>
        <p:spPr bwMode="auto">
          <a:xfrm>
            <a:off x="0" y="0"/>
            <a:ext cx="9144000" cy="1143000"/>
          </a:xfrm>
          <a:prstGeom prst="rect">
            <a:avLst/>
          </a:prstGeom>
          <a:solidFill>
            <a:srgbClr val="92D050"/>
          </a:solidFill>
          <a:ln>
            <a:noFill/>
            <a:headEnd/>
            <a:tailEnd/>
          </a:ln>
        </p:spPr>
        <p:style>
          <a:lnRef idx="2">
            <a:schemeClr val="accent3">
              <a:shade val="50000"/>
            </a:schemeClr>
          </a:lnRef>
          <a:fillRef idx="1">
            <a:schemeClr val="accent3"/>
          </a:fillRef>
          <a:effectRef idx="0">
            <a:schemeClr val="accent3"/>
          </a:effectRef>
          <a:fontRef idx="minor">
            <a:schemeClr val="lt1"/>
          </a:fontRef>
        </p:style>
        <p:txBody>
          <a:bodyPr vert="horz" wrap="square" lIns="91440" tIns="45720" rIns="91440" bIns="45720" numCol="1" anchor="ctr" anchorCtr="0" compatLnSpc="1">
            <a:prstTxWarp prst="textNoShape">
              <a:avLst/>
            </a:prstTxWarp>
            <a:normAutofit/>
          </a:bodyPr>
          <a:lstStyle/>
          <a:p>
            <a:pPr lvl="0" algn="ctr" eaLnBrk="0" hangingPunct="0"/>
            <a:r>
              <a:rPr lang="en-US" sz="4000" b="1" dirty="0" smtClean="0">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Ministry of </a:t>
            </a:r>
            <a:r>
              <a:rPr lang="en-US" sz="4000" b="1" dirty="0" smtClean="0">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Cooperatives</a:t>
            </a:r>
            <a:endParaRPr kumimoji="0" lang="en-US" sz="4000" b="0" i="0" u="none" strike="noStrike" kern="1200" cap="none" spc="0" normalizeH="0" baseline="0" noProof="0" dirty="0" smtClean="0">
              <a:ln>
                <a:noFill/>
              </a:ln>
              <a:solidFill>
                <a:schemeClr val="tx1"/>
              </a:solidFill>
              <a:effectLst>
                <a:outerShdw blurRad="38100" dist="38100" dir="2700000" algn="tl">
                  <a:srgbClr val="000000">
                    <a:alpha val="43137"/>
                  </a:srgbClr>
                </a:outerShdw>
              </a:effectLst>
              <a:uLnTx/>
              <a:uFillTx/>
              <a:latin typeface="Times New Roman" pitchFamily="18" charset="0"/>
              <a:ea typeface="+mj-ea"/>
              <a:cs typeface="Times New Roman" pitchFamily="18" charset="0"/>
            </a:endParaRPr>
          </a:p>
        </p:txBody>
      </p:sp>
      <p:pic>
        <p:nvPicPr>
          <p:cNvPr id="1026" name="Picture 2" descr="\\Yethu\d\Thinn Zabai Kyaw\Photo coop\Coop\DSC05002.JPG"/>
          <p:cNvPicPr>
            <a:picLocks noChangeAspect="1" noChangeArrowheads="1"/>
          </p:cNvPicPr>
          <p:nvPr/>
        </p:nvPicPr>
        <p:blipFill>
          <a:blip r:embed="rId3" cstate="print"/>
          <a:srcRect/>
          <a:stretch>
            <a:fillRect/>
          </a:stretch>
        </p:blipFill>
        <p:spPr bwMode="auto">
          <a:xfrm>
            <a:off x="0" y="1143000"/>
            <a:ext cx="9144000" cy="5257800"/>
          </a:xfrm>
          <a:prstGeom prst="rect">
            <a:avLst/>
          </a:prstGeom>
          <a:noFill/>
        </p:spPr>
      </p:pic>
      <p:sp>
        <p:nvSpPr>
          <p:cNvPr id="8" name="Date Placeholder 7"/>
          <p:cNvSpPr>
            <a:spLocks noGrp="1"/>
          </p:cNvSpPr>
          <p:nvPr>
            <p:ph type="dt" sz="half" idx="10"/>
          </p:nvPr>
        </p:nvSpPr>
        <p:spPr/>
        <p:txBody>
          <a:bodyPr/>
          <a:lstStyle/>
          <a:p>
            <a:fld id="{72D821EE-9D34-4888-9843-1141F5611013}" type="datetime1">
              <a:rPr lang="en-US" smtClean="0"/>
              <a:pPr/>
              <a:t>6/16/2014</a:t>
            </a:fld>
            <a:endParaRPr lang="en-US"/>
          </a:p>
        </p:txBody>
      </p:sp>
    </p:spTree>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0" y="6172200"/>
            <a:ext cx="9144000" cy="685800"/>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US" sz="2000" b="1" dirty="0" err="1" smtClean="0">
                <a:solidFill>
                  <a:schemeClr val="tx1"/>
                </a:solidFill>
                <a:latin typeface="Times New Roman" pitchFamily="18" charset="0"/>
                <a:cs typeface="Times New Roman" pitchFamily="18" charset="0"/>
              </a:rPr>
              <a:t>Myanamar</a:t>
            </a:r>
            <a:endParaRPr lang="en-US" sz="2000" b="1" dirty="0">
              <a:solidFill>
                <a:schemeClr val="tx1"/>
              </a:solidFill>
              <a:latin typeface="Times New Roman" pitchFamily="18" charset="0"/>
              <a:cs typeface="Times New Roman" pitchFamily="18" charset="0"/>
            </a:endParaRPr>
          </a:p>
        </p:txBody>
      </p:sp>
      <p:sp>
        <p:nvSpPr>
          <p:cNvPr id="2" name="Title 1"/>
          <p:cNvSpPr>
            <a:spLocks noGrp="1"/>
          </p:cNvSpPr>
          <p:nvPr>
            <p:ph type="ctrTitle"/>
          </p:nvPr>
        </p:nvSpPr>
        <p:spPr>
          <a:xfrm>
            <a:off x="0" y="1"/>
            <a:ext cx="9144000" cy="914399"/>
          </a:xfrm>
          <a:solidFill>
            <a:srgbClr val="92D050"/>
          </a:solidFill>
        </p:spPr>
        <p:txBody>
          <a:bodyPr>
            <a:normAutofit/>
          </a:bodyPr>
          <a:lstStyle/>
          <a:p>
            <a:r>
              <a:rPr lang="en-US" sz="4000" b="1" dirty="0" smtClean="0">
                <a:effectLst>
                  <a:outerShdw blurRad="38100" dist="38100" dir="2700000" algn="tl">
                    <a:srgbClr val="000000">
                      <a:alpha val="43137"/>
                    </a:srgbClr>
                  </a:outerShdw>
                </a:effectLst>
                <a:latin typeface="Times New Roman" pitchFamily="18" charset="0"/>
                <a:cs typeface="Times New Roman" pitchFamily="18" charset="0"/>
              </a:rPr>
              <a:t>Agricultural Information</a:t>
            </a:r>
            <a:endParaRPr lang="en-US" sz="4000" b="1" dirty="0">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3" name="Subtitle 2"/>
          <p:cNvSpPr>
            <a:spLocks noGrp="1"/>
          </p:cNvSpPr>
          <p:nvPr>
            <p:ph type="subTitle" idx="1"/>
          </p:nvPr>
        </p:nvSpPr>
        <p:spPr>
          <a:xfrm>
            <a:off x="533400" y="1295400"/>
            <a:ext cx="8001000" cy="4343400"/>
          </a:xfrm>
        </p:spPr>
        <p:txBody>
          <a:bodyPr>
            <a:normAutofit/>
          </a:bodyPr>
          <a:lstStyle/>
          <a:p>
            <a:pPr algn="just">
              <a:tabLst>
                <a:tab pos="4572000" algn="l"/>
                <a:tab pos="5035550" algn="l"/>
              </a:tabLst>
            </a:pPr>
            <a:r>
              <a:rPr lang="en-US" sz="2500" b="1" dirty="0">
                <a:solidFill>
                  <a:schemeClr val="tx1"/>
                </a:solidFill>
                <a:latin typeface="Times New Roman" pitchFamily="18" charset="0"/>
                <a:cs typeface="Times New Roman" pitchFamily="18" charset="0"/>
              </a:rPr>
              <a:t>Total Land Area </a:t>
            </a:r>
            <a:r>
              <a:rPr lang="en-US" sz="2500" b="1" dirty="0" smtClean="0">
                <a:solidFill>
                  <a:schemeClr val="tx1"/>
                </a:solidFill>
                <a:latin typeface="Times New Roman" pitchFamily="18" charset="0"/>
                <a:cs typeface="Times New Roman" pitchFamily="18" charset="0"/>
              </a:rPr>
              <a:t>	–	 </a:t>
            </a:r>
            <a:r>
              <a:rPr lang="en-US" sz="2500" b="1" dirty="0">
                <a:solidFill>
                  <a:schemeClr val="tx1"/>
                </a:solidFill>
                <a:latin typeface="Times New Roman" pitchFamily="18" charset="0"/>
                <a:cs typeface="Times New Roman" pitchFamily="18" charset="0"/>
              </a:rPr>
              <a:t>676577 km</a:t>
            </a:r>
            <a:r>
              <a:rPr lang="en-US" sz="2500" b="1" baseline="30000" dirty="0">
                <a:solidFill>
                  <a:schemeClr val="tx1"/>
                </a:solidFill>
                <a:latin typeface="Times New Roman" pitchFamily="18" charset="0"/>
                <a:cs typeface="Times New Roman" pitchFamily="18" charset="0"/>
              </a:rPr>
              <a:t>2 </a:t>
            </a:r>
            <a:endParaRPr lang="en-US" sz="2500" b="1" baseline="30000" dirty="0" smtClean="0">
              <a:solidFill>
                <a:schemeClr val="tx1"/>
              </a:solidFill>
              <a:latin typeface="Times New Roman" pitchFamily="18" charset="0"/>
              <a:cs typeface="Times New Roman" pitchFamily="18" charset="0"/>
            </a:endParaRPr>
          </a:p>
          <a:p>
            <a:pPr algn="just">
              <a:tabLst>
                <a:tab pos="4572000" algn="l"/>
                <a:tab pos="5035550" algn="l"/>
              </a:tabLst>
            </a:pPr>
            <a:endParaRPr lang="en-US" sz="2500" b="1" baseline="30000" dirty="0">
              <a:solidFill>
                <a:schemeClr val="tx1"/>
              </a:solidFill>
              <a:latin typeface="Times New Roman" pitchFamily="18" charset="0"/>
              <a:cs typeface="Times New Roman" pitchFamily="18" charset="0"/>
            </a:endParaRPr>
          </a:p>
          <a:p>
            <a:pPr algn="just">
              <a:tabLst>
                <a:tab pos="4572000" algn="l"/>
                <a:tab pos="5035550" algn="l"/>
              </a:tabLst>
            </a:pPr>
            <a:r>
              <a:rPr lang="en-US" sz="2500" b="1" dirty="0" smtClean="0">
                <a:solidFill>
                  <a:schemeClr val="tx1"/>
                </a:solidFill>
                <a:latin typeface="Times New Roman" pitchFamily="18" charset="0"/>
                <a:cs typeface="Times New Roman" pitchFamily="18" charset="0"/>
              </a:rPr>
              <a:t>Cultivated </a:t>
            </a:r>
            <a:r>
              <a:rPr lang="en-US" sz="2500" b="1" dirty="0">
                <a:solidFill>
                  <a:schemeClr val="tx1"/>
                </a:solidFill>
                <a:latin typeface="Times New Roman" pitchFamily="18" charset="0"/>
                <a:cs typeface="Times New Roman" pitchFamily="18" charset="0"/>
              </a:rPr>
              <a:t>Area </a:t>
            </a:r>
            <a:r>
              <a:rPr lang="en-US" sz="2500" b="1" dirty="0" smtClean="0">
                <a:solidFill>
                  <a:schemeClr val="tx1"/>
                </a:solidFill>
                <a:latin typeface="Times New Roman" pitchFamily="18" charset="0"/>
                <a:cs typeface="Times New Roman" pitchFamily="18" charset="0"/>
              </a:rPr>
              <a:t>	– 	12.02 </a:t>
            </a:r>
            <a:r>
              <a:rPr lang="en-US" sz="2500" b="1" dirty="0">
                <a:solidFill>
                  <a:schemeClr val="tx1"/>
                </a:solidFill>
                <a:latin typeface="Times New Roman" pitchFamily="18" charset="0"/>
                <a:cs typeface="Times New Roman" pitchFamily="18" charset="0"/>
              </a:rPr>
              <a:t>million </a:t>
            </a:r>
            <a:r>
              <a:rPr lang="en-US" sz="2500" b="1" dirty="0" smtClean="0">
                <a:solidFill>
                  <a:schemeClr val="tx1"/>
                </a:solidFill>
                <a:latin typeface="Times New Roman" pitchFamily="18" charset="0"/>
                <a:cs typeface="Times New Roman" pitchFamily="18" charset="0"/>
              </a:rPr>
              <a:t>ha</a:t>
            </a:r>
          </a:p>
          <a:p>
            <a:pPr algn="just">
              <a:tabLst>
                <a:tab pos="4572000" algn="l"/>
                <a:tab pos="5035550" algn="l"/>
              </a:tabLst>
            </a:pPr>
            <a:endParaRPr lang="en-US" sz="2500" b="1" dirty="0">
              <a:solidFill>
                <a:schemeClr val="tx1"/>
              </a:solidFill>
              <a:latin typeface="Times New Roman" pitchFamily="18" charset="0"/>
              <a:cs typeface="Times New Roman" pitchFamily="18" charset="0"/>
            </a:endParaRPr>
          </a:p>
          <a:p>
            <a:pPr algn="just">
              <a:tabLst>
                <a:tab pos="4572000" algn="l"/>
                <a:tab pos="5035550" algn="l"/>
              </a:tabLst>
            </a:pPr>
            <a:r>
              <a:rPr lang="en-US" sz="2500" b="1" dirty="0">
                <a:solidFill>
                  <a:schemeClr val="tx1"/>
                </a:solidFill>
                <a:latin typeface="Times New Roman" pitchFamily="18" charset="0"/>
                <a:cs typeface="Times New Roman" pitchFamily="18" charset="0"/>
              </a:rPr>
              <a:t>Average farm Management Area </a:t>
            </a:r>
            <a:r>
              <a:rPr lang="en-US" sz="2500" b="1" dirty="0" smtClean="0">
                <a:solidFill>
                  <a:schemeClr val="tx1"/>
                </a:solidFill>
                <a:latin typeface="Times New Roman" pitchFamily="18" charset="0"/>
                <a:cs typeface="Times New Roman" pitchFamily="18" charset="0"/>
              </a:rPr>
              <a:t>	– 	4.05 </a:t>
            </a:r>
            <a:r>
              <a:rPr lang="en-US" sz="2500" b="1" dirty="0">
                <a:solidFill>
                  <a:schemeClr val="tx1"/>
                </a:solidFill>
                <a:latin typeface="Times New Roman" pitchFamily="18" charset="0"/>
                <a:cs typeface="Times New Roman" pitchFamily="18" charset="0"/>
              </a:rPr>
              <a:t>million </a:t>
            </a:r>
            <a:r>
              <a:rPr lang="en-US" sz="2500" b="1" dirty="0" smtClean="0">
                <a:solidFill>
                  <a:schemeClr val="tx1"/>
                </a:solidFill>
                <a:latin typeface="Times New Roman" pitchFamily="18" charset="0"/>
                <a:cs typeface="Times New Roman" pitchFamily="18" charset="0"/>
              </a:rPr>
              <a:t>ha</a:t>
            </a:r>
          </a:p>
          <a:p>
            <a:pPr algn="just">
              <a:tabLst>
                <a:tab pos="4572000" algn="l"/>
                <a:tab pos="5035550" algn="l"/>
              </a:tabLst>
            </a:pPr>
            <a:endParaRPr lang="en-US" sz="2500" b="1" dirty="0">
              <a:solidFill>
                <a:schemeClr val="tx1"/>
              </a:solidFill>
              <a:latin typeface="Times New Roman" pitchFamily="18" charset="0"/>
              <a:cs typeface="Times New Roman" pitchFamily="18" charset="0"/>
            </a:endParaRPr>
          </a:p>
          <a:p>
            <a:pPr algn="just">
              <a:tabLst>
                <a:tab pos="4572000" algn="l"/>
                <a:tab pos="5035550" algn="l"/>
              </a:tabLst>
            </a:pPr>
            <a:r>
              <a:rPr lang="en-US" sz="2500" b="1" dirty="0">
                <a:solidFill>
                  <a:schemeClr val="tx1"/>
                </a:solidFill>
                <a:latin typeface="Times New Roman" pitchFamily="18" charset="0"/>
                <a:cs typeface="Times New Roman" pitchFamily="18" charset="0"/>
              </a:rPr>
              <a:t>Rural </a:t>
            </a:r>
            <a:r>
              <a:rPr lang="en-US" sz="2500" b="1" dirty="0" smtClean="0">
                <a:solidFill>
                  <a:schemeClr val="tx1"/>
                </a:solidFill>
                <a:latin typeface="Times New Roman" pitchFamily="18" charset="0"/>
                <a:cs typeface="Times New Roman" pitchFamily="18" charset="0"/>
              </a:rPr>
              <a:t>Population	 </a:t>
            </a:r>
            <a:r>
              <a:rPr lang="en-US" sz="2500" b="1" dirty="0">
                <a:solidFill>
                  <a:schemeClr val="tx1"/>
                </a:solidFill>
                <a:latin typeface="Times New Roman" pitchFamily="18" charset="0"/>
                <a:cs typeface="Times New Roman" pitchFamily="18" charset="0"/>
              </a:rPr>
              <a:t>– </a:t>
            </a:r>
            <a:r>
              <a:rPr lang="en-US" sz="2500" b="1" dirty="0" smtClean="0">
                <a:solidFill>
                  <a:schemeClr val="tx1"/>
                </a:solidFill>
                <a:latin typeface="Times New Roman" pitchFamily="18" charset="0"/>
                <a:cs typeface="Times New Roman" pitchFamily="18" charset="0"/>
              </a:rPr>
              <a:t>	41.437 million</a:t>
            </a:r>
          </a:p>
          <a:p>
            <a:pPr algn="just">
              <a:tabLst>
                <a:tab pos="4572000" algn="l"/>
                <a:tab pos="5035550" algn="l"/>
              </a:tabLst>
            </a:pPr>
            <a:endParaRPr lang="en-US" sz="2500" b="1" dirty="0">
              <a:solidFill>
                <a:schemeClr val="tx1"/>
              </a:solidFill>
              <a:latin typeface="Times New Roman" pitchFamily="18" charset="0"/>
              <a:cs typeface="Times New Roman" pitchFamily="18" charset="0"/>
            </a:endParaRPr>
          </a:p>
          <a:p>
            <a:pPr algn="just">
              <a:tabLst>
                <a:tab pos="4572000" algn="l"/>
                <a:tab pos="5035550" algn="l"/>
              </a:tabLst>
            </a:pPr>
            <a:r>
              <a:rPr lang="en-US" sz="2500" b="1" dirty="0">
                <a:solidFill>
                  <a:schemeClr val="tx1"/>
                </a:solidFill>
                <a:latin typeface="Times New Roman" pitchFamily="18" charset="0"/>
                <a:cs typeface="Times New Roman" pitchFamily="18" charset="0"/>
              </a:rPr>
              <a:t>Total Population </a:t>
            </a:r>
            <a:r>
              <a:rPr lang="en-US" sz="2500" b="1" dirty="0" smtClean="0">
                <a:solidFill>
                  <a:schemeClr val="tx1"/>
                </a:solidFill>
                <a:latin typeface="Times New Roman" pitchFamily="18" charset="0"/>
                <a:cs typeface="Times New Roman" pitchFamily="18" charset="0"/>
              </a:rPr>
              <a:t>	– 	59.78 </a:t>
            </a:r>
            <a:r>
              <a:rPr lang="en-US" sz="2500" b="1" dirty="0">
                <a:solidFill>
                  <a:schemeClr val="tx1"/>
                </a:solidFill>
                <a:latin typeface="Times New Roman" pitchFamily="18" charset="0"/>
                <a:cs typeface="Times New Roman" pitchFamily="18" charset="0"/>
              </a:rPr>
              <a:t>million</a:t>
            </a:r>
          </a:p>
          <a:p>
            <a:pPr algn="just"/>
            <a:endParaRPr lang="en-US" sz="2400" dirty="0">
              <a:solidFill>
                <a:schemeClr val="tx1"/>
              </a:solidFill>
              <a:latin typeface="Times New Roman" pitchFamily="18" charset="0"/>
              <a:cs typeface="Times New Roman" pitchFamily="18" charset="0"/>
            </a:endParaRPr>
          </a:p>
        </p:txBody>
      </p:sp>
      <p:sp>
        <p:nvSpPr>
          <p:cNvPr id="8" name="Date Placeholder 7"/>
          <p:cNvSpPr>
            <a:spLocks noGrp="1"/>
          </p:cNvSpPr>
          <p:nvPr>
            <p:ph type="dt" sz="half" idx="10"/>
          </p:nvPr>
        </p:nvSpPr>
        <p:spPr/>
        <p:txBody>
          <a:bodyPr/>
          <a:lstStyle/>
          <a:p>
            <a:fld id="{04B0373D-6C14-4F00-9247-D2A12B6C069C}" type="datetime1">
              <a:rPr lang="en-US" smtClean="0"/>
              <a:pPr/>
              <a:t>6/16/2014</a:t>
            </a:fld>
            <a:endParaRPr lang="en-US"/>
          </a:p>
        </p:txBody>
      </p:sp>
      <p:sp>
        <p:nvSpPr>
          <p:cNvPr id="9" name="Slide Number Placeholder 8"/>
          <p:cNvSpPr>
            <a:spLocks noGrp="1"/>
          </p:cNvSpPr>
          <p:nvPr>
            <p:ph type="sldNum" sz="quarter" idx="12"/>
          </p:nvPr>
        </p:nvSpPr>
        <p:spPr>
          <a:xfrm>
            <a:off x="7010400" y="6569075"/>
            <a:ext cx="2133600" cy="365125"/>
          </a:xfrm>
        </p:spPr>
        <p:txBody>
          <a:bodyPr/>
          <a:lstStyle/>
          <a:p>
            <a:fld id="{B6F15528-21DE-4FAA-801E-634DDDAF4B2B}" type="slidenum">
              <a:rPr lang="en-US" smtClean="0">
                <a:solidFill>
                  <a:schemeClr val="tx1"/>
                </a:solidFill>
              </a:rPr>
              <a:pPr/>
              <a:t>3</a:t>
            </a:fld>
            <a:endParaRPr lang="en-US" dirty="0">
              <a:solidFill>
                <a:schemeClr val="tx1"/>
              </a:solidFill>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6172200"/>
            <a:ext cx="9144000" cy="685800"/>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US" sz="2000" b="1" dirty="0" err="1" smtClean="0">
                <a:solidFill>
                  <a:schemeClr val="tx1"/>
                </a:solidFill>
                <a:latin typeface="Times New Roman" pitchFamily="18" charset="0"/>
                <a:cs typeface="Times New Roman" pitchFamily="18" charset="0"/>
              </a:rPr>
              <a:t>Myanamar</a:t>
            </a:r>
            <a:endParaRPr lang="en-US" sz="2000" b="1" dirty="0">
              <a:solidFill>
                <a:schemeClr val="tx1"/>
              </a:solidFill>
              <a:latin typeface="Times New Roman" pitchFamily="18" charset="0"/>
              <a:cs typeface="Times New Roman" pitchFamily="18" charset="0"/>
            </a:endParaRPr>
          </a:p>
        </p:txBody>
      </p:sp>
      <p:sp>
        <p:nvSpPr>
          <p:cNvPr id="3" name="Content Placeholder 2"/>
          <p:cNvSpPr>
            <a:spLocks noGrp="1"/>
          </p:cNvSpPr>
          <p:nvPr>
            <p:ph idx="1"/>
          </p:nvPr>
        </p:nvSpPr>
        <p:spPr>
          <a:xfrm>
            <a:off x="228600" y="152400"/>
            <a:ext cx="8763000" cy="5638800"/>
          </a:xfrm>
        </p:spPr>
        <p:txBody>
          <a:bodyPr>
            <a:noAutofit/>
          </a:bodyPr>
          <a:lstStyle/>
          <a:p>
            <a:pPr algn="just"/>
            <a:endParaRPr lang="en-GB" sz="2400" b="1" dirty="0" smtClean="0">
              <a:latin typeface="Times New Roman" pitchFamily="18" charset="0"/>
              <a:cs typeface="Times New Roman" pitchFamily="18" charset="0"/>
            </a:endParaRPr>
          </a:p>
          <a:p>
            <a:pPr indent="1588" algn="just">
              <a:lnSpc>
                <a:spcPct val="200000"/>
              </a:lnSpc>
              <a:buNone/>
              <a:tabLst>
                <a:tab pos="1139825" algn="l"/>
              </a:tabLst>
            </a:pPr>
            <a:r>
              <a:rPr lang="en-GB" sz="2400" b="1" dirty="0" smtClean="0">
                <a:latin typeface="Times New Roman" pitchFamily="18" charset="0"/>
                <a:cs typeface="Times New Roman" pitchFamily="18" charset="0"/>
              </a:rPr>
              <a:t>	At the new government age of the Republic of the Union of Myanmar, it has laid down (8) development tasks to alleviate the poverty. Cooperative development task is one of them. Therefore, the Ministry of Co-operatives has laid down two objectives and five main tasks Two Objectives to implement the cooperative developing tasks.</a:t>
            </a:r>
            <a:endParaRPr lang="en-GB" sz="2400" b="1" dirty="0">
              <a:latin typeface="Times New Roman" pitchFamily="18" charset="0"/>
              <a:cs typeface="Times New Roman" pitchFamily="18" charset="0"/>
            </a:endParaRPr>
          </a:p>
        </p:txBody>
      </p:sp>
      <p:sp>
        <p:nvSpPr>
          <p:cNvPr id="6" name="Date Placeholder 5"/>
          <p:cNvSpPr>
            <a:spLocks noGrp="1"/>
          </p:cNvSpPr>
          <p:nvPr>
            <p:ph type="dt" sz="half" idx="10"/>
          </p:nvPr>
        </p:nvSpPr>
        <p:spPr/>
        <p:txBody>
          <a:bodyPr/>
          <a:lstStyle/>
          <a:p>
            <a:fld id="{632B5423-B097-45F1-99D5-0F26C6216741}" type="datetime1">
              <a:rPr lang="en-US" smtClean="0"/>
              <a:pPr/>
              <a:t>6/16/2014</a:t>
            </a:fld>
            <a:endParaRPr lang="en-US"/>
          </a:p>
        </p:txBody>
      </p:sp>
      <p:sp>
        <p:nvSpPr>
          <p:cNvPr id="7" name="Slide Number Placeholder 6"/>
          <p:cNvSpPr>
            <a:spLocks noGrp="1"/>
          </p:cNvSpPr>
          <p:nvPr>
            <p:ph type="sldNum" sz="quarter" idx="12"/>
          </p:nvPr>
        </p:nvSpPr>
        <p:spPr>
          <a:xfrm>
            <a:off x="7010400" y="6553200"/>
            <a:ext cx="2133600" cy="365125"/>
          </a:xfrm>
        </p:spPr>
        <p:txBody>
          <a:bodyPr/>
          <a:lstStyle/>
          <a:p>
            <a:fld id="{B6F15528-21DE-4FAA-801E-634DDDAF4B2B}" type="slidenum">
              <a:rPr lang="en-US" smtClean="0">
                <a:solidFill>
                  <a:schemeClr val="tx1"/>
                </a:solidFill>
              </a:rPr>
              <a:pPr/>
              <a:t>4</a:t>
            </a:fld>
            <a:endParaRPr lang="en-US" dirty="0">
              <a:solidFill>
                <a:schemeClr val="tx1"/>
              </a:solidFill>
            </a:endParaRPr>
          </a:p>
        </p:txBody>
      </p:sp>
    </p:spTree>
    <p:extLst>
      <p:ext uri="{BB962C8B-B14F-4D97-AF65-F5344CB8AC3E}">
        <p14:creationId xmlns="" xmlns:p14="http://schemas.microsoft.com/office/powerpoint/2010/main" val="111074032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447800"/>
          </a:xfrm>
          <a:solidFill>
            <a:srgbClr val="92D050"/>
          </a:solidFill>
        </p:spPr>
        <p:txBody>
          <a:bodyPr>
            <a:noAutofit/>
          </a:bodyPr>
          <a:lstStyle/>
          <a:p>
            <a:pPr algn="ctr"/>
            <a:r>
              <a:rPr lang="en-US" sz="3600" b="1" dirty="0" smtClean="0">
                <a:effectLst>
                  <a:outerShdw blurRad="38100" dist="38100" dir="2700000" algn="tl">
                    <a:srgbClr val="000000">
                      <a:alpha val="43137"/>
                    </a:srgbClr>
                  </a:outerShdw>
                </a:effectLst>
                <a:latin typeface="Myanmar3" pitchFamily="18" charset="0"/>
                <a:ea typeface="Myanmar3" pitchFamily="18" charset="0"/>
                <a:cs typeface="Myanmar3" pitchFamily="18" charset="0"/>
              </a:rPr>
              <a:t>The Eight  Tasks for the Rural Development and Poverty Alleviation </a:t>
            </a:r>
            <a:endParaRPr lang="en-US" sz="3600" dirty="0" smtClean="0">
              <a:effectLst>
                <a:outerShdw blurRad="38100" dist="38100" dir="2700000" algn="tl">
                  <a:srgbClr val="000000">
                    <a:alpha val="43137"/>
                  </a:srgbClr>
                </a:outerShdw>
              </a:effectLst>
              <a:latin typeface="Myanmar3" pitchFamily="18" charset="0"/>
              <a:ea typeface="Myanmar3" pitchFamily="18" charset="0"/>
              <a:cs typeface="Myanmar3" pitchFamily="18" charset="0"/>
            </a:endParaRPr>
          </a:p>
        </p:txBody>
      </p:sp>
      <p:sp>
        <p:nvSpPr>
          <p:cNvPr id="3" name="Content Placeholder 2"/>
          <p:cNvSpPr>
            <a:spLocks noGrp="1"/>
          </p:cNvSpPr>
          <p:nvPr>
            <p:ph idx="1"/>
          </p:nvPr>
        </p:nvSpPr>
        <p:spPr>
          <a:xfrm>
            <a:off x="228600" y="1371600"/>
            <a:ext cx="8839200" cy="4800600"/>
          </a:xfrm>
        </p:spPr>
        <p:txBody>
          <a:bodyPr>
            <a:noAutofit/>
          </a:bodyPr>
          <a:lstStyle/>
          <a:p>
            <a:pPr marL="457200" indent="-457200">
              <a:lnSpc>
                <a:spcPct val="150000"/>
              </a:lnSpc>
              <a:spcBef>
                <a:spcPts val="0"/>
              </a:spcBef>
              <a:buFont typeface="+mj-lt"/>
              <a:buAutoNum type="arabicPeriod"/>
            </a:pPr>
            <a:r>
              <a:rPr lang="en-US" sz="2200" b="1" dirty="0" smtClean="0">
                <a:latin typeface="Times New Roman" pitchFamily="18" charset="0"/>
                <a:ea typeface="Myanmar3" pitchFamily="18" charset="0"/>
                <a:cs typeface="Times New Roman" pitchFamily="18" charset="0"/>
              </a:rPr>
              <a:t>Development of Agricultural productivity		</a:t>
            </a:r>
          </a:p>
          <a:p>
            <a:pPr marL="457200" indent="-457200">
              <a:lnSpc>
                <a:spcPct val="150000"/>
              </a:lnSpc>
              <a:spcBef>
                <a:spcPts val="0"/>
              </a:spcBef>
              <a:buFont typeface="+mj-lt"/>
              <a:buAutoNum type="arabicPeriod"/>
              <a:tabLst>
                <a:tab pos="347663" algn="l"/>
                <a:tab pos="854075" algn="l"/>
              </a:tabLst>
            </a:pPr>
            <a:r>
              <a:rPr lang="en-US" sz="2200" b="1" dirty="0" smtClean="0">
                <a:latin typeface="Times New Roman" pitchFamily="18" charset="0"/>
                <a:ea typeface="Myanmar3" pitchFamily="18" charset="0"/>
                <a:cs typeface="Times New Roman" pitchFamily="18" charset="0"/>
              </a:rPr>
              <a:t>Development of Livestock breeding and fisheries and socioeconomic life</a:t>
            </a:r>
            <a:r>
              <a:rPr lang="en-US" sz="2200" b="1" dirty="0">
                <a:latin typeface="Times New Roman" pitchFamily="18" charset="0"/>
                <a:ea typeface="Myanmar3" pitchFamily="18" charset="0"/>
                <a:cs typeface="Times New Roman" pitchFamily="18" charset="0"/>
              </a:rPr>
              <a:t>	</a:t>
            </a:r>
            <a:endParaRPr lang="en-US" sz="2200" b="1" dirty="0" smtClean="0">
              <a:latin typeface="Times New Roman" pitchFamily="18" charset="0"/>
              <a:ea typeface="Myanmar3" pitchFamily="18" charset="0"/>
              <a:cs typeface="Times New Roman" pitchFamily="18" charset="0"/>
            </a:endParaRPr>
          </a:p>
          <a:p>
            <a:pPr marL="457200" indent="-457200">
              <a:lnSpc>
                <a:spcPct val="150000"/>
              </a:lnSpc>
              <a:spcBef>
                <a:spcPts val="0"/>
              </a:spcBef>
              <a:buFont typeface="+mj-lt"/>
              <a:buAutoNum type="arabicPeriod"/>
              <a:tabLst>
                <a:tab pos="347663" algn="l"/>
                <a:tab pos="854075" algn="l"/>
              </a:tabLst>
            </a:pPr>
            <a:r>
              <a:rPr lang="en-US" sz="2200" b="1" dirty="0" smtClean="0">
                <a:latin typeface="Times New Roman" pitchFamily="18" charset="0"/>
                <a:ea typeface="Myanmar3" pitchFamily="18" charset="0"/>
                <a:cs typeface="Times New Roman" pitchFamily="18" charset="0"/>
              </a:rPr>
              <a:t>Development of rural small-scale productivity</a:t>
            </a:r>
            <a:r>
              <a:rPr lang="en-US" sz="2200" b="1" dirty="0">
                <a:latin typeface="Times New Roman" pitchFamily="18" charset="0"/>
                <a:ea typeface="Myanmar3" pitchFamily="18" charset="0"/>
                <a:cs typeface="Times New Roman" pitchFamily="18" charset="0"/>
              </a:rPr>
              <a:t>	</a:t>
            </a:r>
            <a:endParaRPr lang="en-US" sz="2200" b="1" dirty="0" smtClean="0">
              <a:latin typeface="Times New Roman" pitchFamily="18" charset="0"/>
              <a:ea typeface="Myanmar3" pitchFamily="18" charset="0"/>
              <a:cs typeface="Times New Roman" pitchFamily="18" charset="0"/>
            </a:endParaRPr>
          </a:p>
          <a:p>
            <a:pPr marL="457200" indent="-457200">
              <a:lnSpc>
                <a:spcPct val="150000"/>
              </a:lnSpc>
              <a:spcBef>
                <a:spcPts val="0"/>
              </a:spcBef>
              <a:buFont typeface="+mj-lt"/>
              <a:buAutoNum type="arabicPeriod"/>
              <a:tabLst>
                <a:tab pos="347663" algn="l"/>
                <a:tab pos="854075" algn="l"/>
              </a:tabLst>
            </a:pPr>
            <a:r>
              <a:rPr lang="en-US" sz="2200" b="1" dirty="0" smtClean="0">
                <a:latin typeface="Times New Roman" pitchFamily="18" charset="0"/>
                <a:ea typeface="Myanmar3" pitchFamily="18" charset="0"/>
                <a:cs typeface="Times New Roman" pitchFamily="18" charset="0"/>
              </a:rPr>
              <a:t>Development of micro saving and credit associations	</a:t>
            </a:r>
          </a:p>
          <a:p>
            <a:pPr marL="457200" indent="-457200">
              <a:lnSpc>
                <a:spcPct val="150000"/>
              </a:lnSpc>
              <a:spcBef>
                <a:spcPts val="0"/>
              </a:spcBef>
              <a:buFont typeface="+mj-lt"/>
              <a:buAutoNum type="arabicPeriod"/>
              <a:tabLst>
                <a:tab pos="347663" algn="l"/>
                <a:tab pos="854075" algn="l"/>
              </a:tabLst>
            </a:pPr>
            <a:r>
              <a:rPr lang="en-US" sz="2200" b="1" dirty="0" smtClean="0">
                <a:latin typeface="Times New Roman" pitchFamily="18" charset="0"/>
                <a:ea typeface="Myanmar3" pitchFamily="18" charset="0"/>
                <a:cs typeface="Times New Roman" pitchFamily="18" charset="0"/>
              </a:rPr>
              <a:t>Development of cooperative tasks</a:t>
            </a:r>
          </a:p>
          <a:p>
            <a:pPr marL="457200" indent="-457200">
              <a:lnSpc>
                <a:spcPct val="150000"/>
              </a:lnSpc>
              <a:spcBef>
                <a:spcPts val="0"/>
              </a:spcBef>
              <a:buFont typeface="+mj-lt"/>
              <a:buAutoNum type="arabicPeriod"/>
              <a:tabLst>
                <a:tab pos="347663" algn="l"/>
                <a:tab pos="854075" algn="l"/>
              </a:tabLst>
            </a:pPr>
            <a:r>
              <a:rPr lang="en-US" sz="2200" b="1" dirty="0" smtClean="0">
                <a:latin typeface="Times New Roman" pitchFamily="18" charset="0"/>
                <a:ea typeface="Myanmar3" pitchFamily="18" charset="0"/>
                <a:cs typeface="Times New Roman" pitchFamily="18" charset="0"/>
              </a:rPr>
              <a:t>Development of  rural energy</a:t>
            </a:r>
          </a:p>
          <a:p>
            <a:pPr marL="457200" indent="-457200">
              <a:lnSpc>
                <a:spcPct val="150000"/>
              </a:lnSpc>
              <a:spcBef>
                <a:spcPts val="0"/>
              </a:spcBef>
              <a:buFont typeface="+mj-lt"/>
              <a:buAutoNum type="arabicPeriod"/>
              <a:tabLst>
                <a:tab pos="347663" algn="l"/>
                <a:tab pos="854075" algn="l"/>
              </a:tabLst>
            </a:pPr>
            <a:r>
              <a:rPr lang="en-US" sz="2200" b="1" dirty="0" smtClean="0">
                <a:latin typeface="Times New Roman" pitchFamily="18" charset="0"/>
                <a:ea typeface="Myanmar3" pitchFamily="18" charset="0"/>
                <a:cs typeface="Times New Roman" pitchFamily="18" charset="0"/>
              </a:rPr>
              <a:t>Environmental conservation</a:t>
            </a:r>
          </a:p>
          <a:p>
            <a:pPr marL="457200" indent="-457200">
              <a:lnSpc>
                <a:spcPct val="150000"/>
              </a:lnSpc>
              <a:spcBef>
                <a:spcPts val="0"/>
              </a:spcBef>
              <a:buFont typeface="+mj-lt"/>
              <a:buAutoNum type="arabicPeriod"/>
              <a:tabLst>
                <a:tab pos="347663" algn="l"/>
                <a:tab pos="854075" algn="l"/>
              </a:tabLst>
            </a:pPr>
            <a:r>
              <a:rPr lang="en-US" sz="2200" b="1" dirty="0" smtClean="0">
                <a:latin typeface="Times New Roman" pitchFamily="18" charset="0"/>
                <a:ea typeface="Myanmar3" pitchFamily="18" charset="0"/>
                <a:cs typeface="Times New Roman" pitchFamily="18" charset="0"/>
              </a:rPr>
              <a:t>Collection and analysis of rural development </a:t>
            </a:r>
            <a:endParaRPr lang="en-US" sz="2200" b="1" dirty="0">
              <a:latin typeface="Times New Roman" pitchFamily="18" charset="0"/>
              <a:ea typeface="Myanmar3" pitchFamily="18" charset="0"/>
              <a:cs typeface="Times New Roman" pitchFamily="18" charset="0"/>
            </a:endParaRPr>
          </a:p>
        </p:txBody>
      </p:sp>
      <p:sp>
        <p:nvSpPr>
          <p:cNvPr id="4" name="Rectangle 3"/>
          <p:cNvSpPr/>
          <p:nvPr/>
        </p:nvSpPr>
        <p:spPr>
          <a:xfrm>
            <a:off x="0" y="6172200"/>
            <a:ext cx="9144000" cy="685800"/>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US" b="1" dirty="0" err="1" smtClean="0">
                <a:solidFill>
                  <a:schemeClr val="tx1"/>
                </a:solidFill>
                <a:latin typeface="Times New Roman" pitchFamily="18" charset="0"/>
                <a:cs typeface="Times New Roman" pitchFamily="18" charset="0"/>
              </a:rPr>
              <a:t>Myanamar</a:t>
            </a:r>
            <a:endParaRPr lang="en-US" b="1" dirty="0">
              <a:solidFill>
                <a:schemeClr val="tx1"/>
              </a:solidFill>
              <a:latin typeface="Times New Roman" pitchFamily="18" charset="0"/>
              <a:cs typeface="Times New Roman" pitchFamily="18" charset="0"/>
            </a:endParaRPr>
          </a:p>
        </p:txBody>
      </p:sp>
      <p:sp>
        <p:nvSpPr>
          <p:cNvPr id="5" name="Date Placeholder 4"/>
          <p:cNvSpPr>
            <a:spLocks noGrp="1"/>
          </p:cNvSpPr>
          <p:nvPr>
            <p:ph type="dt" sz="half" idx="10"/>
          </p:nvPr>
        </p:nvSpPr>
        <p:spPr/>
        <p:txBody>
          <a:bodyPr/>
          <a:lstStyle/>
          <a:p>
            <a:fld id="{173FC73F-1605-4FD2-B75D-020A822FBB0E}" type="datetime1">
              <a:rPr lang="en-US" smtClean="0"/>
              <a:pPr/>
              <a:t>6/16/2014</a:t>
            </a:fld>
            <a:endParaRPr lang="en-US"/>
          </a:p>
        </p:txBody>
      </p:sp>
      <p:sp>
        <p:nvSpPr>
          <p:cNvPr id="6" name="Slide Number Placeholder 5"/>
          <p:cNvSpPr>
            <a:spLocks noGrp="1"/>
          </p:cNvSpPr>
          <p:nvPr>
            <p:ph type="sldNum" sz="quarter" idx="12"/>
          </p:nvPr>
        </p:nvSpPr>
        <p:spPr>
          <a:xfrm>
            <a:off x="7010400" y="6553200"/>
            <a:ext cx="2133600" cy="365125"/>
          </a:xfrm>
        </p:spPr>
        <p:txBody>
          <a:bodyPr/>
          <a:lstStyle/>
          <a:p>
            <a:fld id="{B6F15528-21DE-4FAA-801E-634DDDAF4B2B}" type="slidenum">
              <a:rPr lang="en-US" smtClean="0">
                <a:solidFill>
                  <a:schemeClr val="tx1"/>
                </a:solidFill>
              </a:rPr>
              <a:pPr/>
              <a:t>5</a:t>
            </a:fld>
            <a:endParaRPr lang="en-US" dirty="0">
              <a:solidFill>
                <a:schemeClr val="tx1"/>
              </a:solidFill>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1" name="Title 1"/>
          <p:cNvSpPr txBox="1">
            <a:spLocks/>
          </p:cNvSpPr>
          <p:nvPr/>
        </p:nvSpPr>
        <p:spPr bwMode="auto">
          <a:xfrm>
            <a:off x="0" y="0"/>
            <a:ext cx="9144000" cy="1066800"/>
          </a:xfrm>
          <a:prstGeom prst="rect">
            <a:avLst/>
          </a:prstGeom>
          <a:solidFill>
            <a:srgbClr val="92D050"/>
          </a:solidFill>
          <a:ln>
            <a:noFill/>
            <a:headEnd/>
            <a:tailEnd/>
          </a:ln>
        </p:spPr>
        <p:style>
          <a:lnRef idx="2">
            <a:schemeClr val="accent3">
              <a:shade val="50000"/>
            </a:schemeClr>
          </a:lnRef>
          <a:fillRef idx="1">
            <a:schemeClr val="accent3"/>
          </a:fillRef>
          <a:effectRef idx="0">
            <a:schemeClr val="accent3"/>
          </a:effectRef>
          <a:fontRef idx="minor">
            <a:schemeClr val="lt1"/>
          </a:fontRef>
        </p:style>
        <p:txBody>
          <a:bodyPr vert="horz" wrap="square" lIns="91440" tIns="45720" rIns="91440" bIns="45720" numCol="1" anchor="ctr" anchorCtr="0" compatLnSpc="1">
            <a:prstTxWarp prst="textNoShape">
              <a:avLst/>
            </a:prstTxWarp>
            <a:normAutofit/>
          </a:bodyPr>
          <a:lstStyle/>
          <a:p>
            <a:pPr lvl="0" algn="ctr" eaLnBrk="0" hangingPunct="0"/>
            <a:r>
              <a:rPr lang="en-US" sz="4000" b="1" dirty="0" smtClean="0">
                <a:solidFill>
                  <a:schemeClr val="tx1">
                    <a:lumMod val="95000"/>
                    <a:lumOff val="5000"/>
                  </a:schemeClr>
                </a:solidFill>
                <a:effectLst>
                  <a:outerShdw blurRad="38100" dist="38100" dir="2700000" algn="tl">
                    <a:srgbClr val="000000">
                      <a:alpha val="43137"/>
                    </a:srgbClr>
                  </a:outerShdw>
                </a:effectLst>
                <a:latin typeface="Times New Roman" pitchFamily="18" charset="0"/>
                <a:cs typeface="Times New Roman" pitchFamily="18" charset="0"/>
              </a:rPr>
              <a:t>Structure of Ministry of Cooperatives</a:t>
            </a:r>
            <a:endParaRPr kumimoji="0" lang="en-US" sz="4000" b="0" i="0" u="none" strike="noStrike" kern="1200" cap="none" spc="0" normalizeH="0" baseline="0" noProof="0" dirty="0" smtClean="0">
              <a:ln>
                <a:noFill/>
              </a:ln>
              <a:solidFill>
                <a:schemeClr val="tx1">
                  <a:lumMod val="95000"/>
                  <a:lumOff val="5000"/>
                </a:schemeClr>
              </a:solidFill>
              <a:effectLst>
                <a:outerShdw blurRad="38100" dist="38100" dir="2700000" algn="tl">
                  <a:srgbClr val="000000">
                    <a:alpha val="43137"/>
                  </a:srgbClr>
                </a:outerShdw>
              </a:effectLst>
              <a:uLnTx/>
              <a:uFillTx/>
              <a:latin typeface="Times New Roman" pitchFamily="18" charset="0"/>
              <a:ea typeface="+mj-ea"/>
              <a:cs typeface="Times New Roman" pitchFamily="18" charset="0"/>
            </a:endParaRPr>
          </a:p>
        </p:txBody>
      </p:sp>
      <p:grpSp>
        <p:nvGrpSpPr>
          <p:cNvPr id="26" name="Group 25"/>
          <p:cNvGrpSpPr/>
          <p:nvPr/>
        </p:nvGrpSpPr>
        <p:grpSpPr>
          <a:xfrm>
            <a:off x="315690" y="1104900"/>
            <a:ext cx="8614224" cy="5753100"/>
            <a:chOff x="315690" y="1104900"/>
            <a:chExt cx="8614224" cy="5753100"/>
          </a:xfrm>
        </p:grpSpPr>
        <p:sp>
          <p:nvSpPr>
            <p:cNvPr id="14346" name="Line 11"/>
            <p:cNvSpPr>
              <a:spLocks noChangeShapeType="1"/>
            </p:cNvSpPr>
            <p:nvPr/>
          </p:nvSpPr>
          <p:spPr bwMode="auto">
            <a:xfrm>
              <a:off x="1161144" y="2206170"/>
              <a:ext cx="6781800" cy="0"/>
            </a:xfrm>
            <a:prstGeom prst="line">
              <a:avLst/>
            </a:prstGeom>
            <a:noFill/>
            <a:ln w="38100">
              <a:solidFill>
                <a:schemeClr val="accent3">
                  <a:lumMod val="50000"/>
                </a:schemeClr>
              </a:solidFill>
              <a:round/>
              <a:headEnd/>
              <a:tailEnd/>
            </a:ln>
          </p:spPr>
          <p:txBody>
            <a:bodyPr/>
            <a:lstStyle/>
            <a:p>
              <a:endParaRPr lang="en-US">
                <a:solidFill>
                  <a:schemeClr val="tx1">
                    <a:lumMod val="95000"/>
                    <a:lumOff val="5000"/>
                  </a:schemeClr>
                </a:solidFill>
              </a:endParaRPr>
            </a:p>
          </p:txBody>
        </p:sp>
        <p:sp>
          <p:nvSpPr>
            <p:cNvPr id="14348" name="Line 13"/>
            <p:cNvSpPr>
              <a:spLocks noChangeShapeType="1"/>
            </p:cNvSpPr>
            <p:nvPr/>
          </p:nvSpPr>
          <p:spPr bwMode="auto">
            <a:xfrm>
              <a:off x="7952012" y="2209800"/>
              <a:ext cx="0" cy="304800"/>
            </a:xfrm>
            <a:prstGeom prst="line">
              <a:avLst/>
            </a:prstGeom>
            <a:noFill/>
            <a:ln w="38100">
              <a:solidFill>
                <a:schemeClr val="accent3">
                  <a:lumMod val="50000"/>
                </a:schemeClr>
              </a:solidFill>
              <a:round/>
              <a:headEnd/>
              <a:tailEnd/>
            </a:ln>
          </p:spPr>
          <p:txBody>
            <a:bodyPr/>
            <a:lstStyle/>
            <a:p>
              <a:endParaRPr lang="en-US">
                <a:solidFill>
                  <a:schemeClr val="tx1">
                    <a:lumMod val="95000"/>
                    <a:lumOff val="5000"/>
                  </a:schemeClr>
                </a:solidFill>
              </a:endParaRPr>
            </a:p>
          </p:txBody>
        </p:sp>
        <p:sp>
          <p:nvSpPr>
            <p:cNvPr id="23" name="Title 1"/>
            <p:cNvSpPr txBox="1">
              <a:spLocks/>
            </p:cNvSpPr>
            <p:nvPr/>
          </p:nvSpPr>
          <p:spPr bwMode="auto">
            <a:xfrm>
              <a:off x="2286000" y="1104900"/>
              <a:ext cx="4724400" cy="863600"/>
            </a:xfrm>
            <a:prstGeom prst="rect">
              <a:avLst/>
            </a:prstGeom>
            <a:solidFill>
              <a:srgbClr val="00B0F0"/>
            </a:solidFill>
            <a:ln>
              <a:noFill/>
              <a:headEnd/>
              <a:tailEnd/>
            </a:ln>
          </p:spPr>
          <p:style>
            <a:lnRef idx="2">
              <a:schemeClr val="accent3">
                <a:shade val="50000"/>
              </a:schemeClr>
            </a:lnRef>
            <a:fillRef idx="1">
              <a:schemeClr val="accent3"/>
            </a:fillRef>
            <a:effectRef idx="0">
              <a:schemeClr val="accent3"/>
            </a:effectRef>
            <a:fontRef idx="minor">
              <a:schemeClr val="lt1"/>
            </a:fontRef>
          </p:style>
          <p:txBody>
            <a:bodyPr vert="horz" wrap="square" lIns="91440" tIns="45720" rIns="91440" bIns="45720" numCol="1" anchor="ctr" anchorCtr="0" compatLnSpc="1">
              <a:prstTxWarp prst="textNoShape">
                <a:avLst/>
              </a:prstTxWarp>
              <a:normAutofit/>
            </a:bodyPr>
            <a:lstStyle/>
            <a:p>
              <a:pPr lvl="0" algn="ctr" eaLnBrk="0" hangingPunct="0"/>
              <a:r>
                <a:rPr lang="en-US" sz="3000" b="1" dirty="0" smtClean="0">
                  <a:solidFill>
                    <a:schemeClr val="tx1">
                      <a:lumMod val="95000"/>
                      <a:lumOff val="5000"/>
                    </a:schemeClr>
                  </a:solidFill>
                  <a:latin typeface="Times New Roman" pitchFamily="18" charset="0"/>
                  <a:cs typeface="Times New Roman" pitchFamily="18" charset="0"/>
                </a:rPr>
                <a:t>Ministry of Cooperatives</a:t>
              </a:r>
              <a:endParaRPr kumimoji="0" lang="en-US" sz="3000" b="0" i="0" u="none" strike="noStrike" kern="1200" cap="none" spc="0" normalizeH="0" baseline="0" noProof="0" dirty="0" smtClean="0">
                <a:ln>
                  <a:noFill/>
                </a:ln>
                <a:solidFill>
                  <a:schemeClr val="tx1">
                    <a:lumMod val="95000"/>
                    <a:lumOff val="5000"/>
                  </a:schemeClr>
                </a:solidFill>
                <a:effectLst/>
                <a:uLnTx/>
                <a:uFillTx/>
                <a:latin typeface="Times New Roman" pitchFamily="18" charset="0"/>
                <a:ea typeface="+mj-ea"/>
                <a:cs typeface="Times New Roman" pitchFamily="18" charset="0"/>
              </a:endParaRPr>
            </a:p>
          </p:txBody>
        </p:sp>
        <p:sp>
          <p:nvSpPr>
            <p:cNvPr id="24" name="Title 1"/>
            <p:cNvSpPr txBox="1">
              <a:spLocks/>
            </p:cNvSpPr>
            <p:nvPr/>
          </p:nvSpPr>
          <p:spPr bwMode="auto">
            <a:xfrm>
              <a:off x="330204" y="2605314"/>
              <a:ext cx="1821540" cy="1295399"/>
            </a:xfrm>
            <a:prstGeom prst="rect">
              <a:avLst/>
            </a:prstGeom>
            <a:solidFill>
              <a:srgbClr val="00B0F0"/>
            </a:solidFill>
            <a:ln>
              <a:noFill/>
              <a:headEnd/>
              <a:tailEnd/>
            </a:ln>
          </p:spPr>
          <p:style>
            <a:lnRef idx="2">
              <a:schemeClr val="accent3">
                <a:shade val="50000"/>
              </a:schemeClr>
            </a:lnRef>
            <a:fillRef idx="1">
              <a:schemeClr val="accent3"/>
            </a:fillRef>
            <a:effectRef idx="0">
              <a:schemeClr val="accent3"/>
            </a:effectRef>
            <a:fontRef idx="minor">
              <a:schemeClr val="lt1"/>
            </a:fontRef>
          </p:style>
          <p:txBody>
            <a:bodyPr vert="horz" wrap="square" lIns="91440" tIns="45720" rIns="91440" bIns="45720" numCol="1" anchor="ctr" anchorCtr="0" compatLnSpc="1">
              <a:prstTxWarp prst="textNoShape">
                <a:avLst/>
              </a:prstTxWarp>
              <a:normAutofit/>
            </a:bodyPr>
            <a:lstStyle/>
            <a:p>
              <a:pPr lvl="0" algn="ctr" eaLnBrk="0" hangingPunct="0"/>
              <a:r>
                <a:rPr lang="en-US" sz="2000" b="1" dirty="0" smtClean="0">
                  <a:solidFill>
                    <a:schemeClr val="tx1">
                      <a:lumMod val="95000"/>
                      <a:lumOff val="5000"/>
                    </a:schemeClr>
                  </a:solidFill>
                  <a:latin typeface="Times New Roman" pitchFamily="18" charset="0"/>
                  <a:cs typeface="Times New Roman" pitchFamily="18" charset="0"/>
                </a:rPr>
                <a:t>Cooperative Department </a:t>
              </a:r>
            </a:p>
          </p:txBody>
        </p:sp>
        <p:sp>
          <p:nvSpPr>
            <p:cNvPr id="28" name="Title 1"/>
            <p:cNvSpPr txBox="1">
              <a:spLocks/>
            </p:cNvSpPr>
            <p:nvPr/>
          </p:nvSpPr>
          <p:spPr bwMode="auto">
            <a:xfrm>
              <a:off x="2478316" y="2590800"/>
              <a:ext cx="1821542" cy="1295399"/>
            </a:xfrm>
            <a:prstGeom prst="rect">
              <a:avLst/>
            </a:prstGeom>
            <a:solidFill>
              <a:srgbClr val="00B0F0"/>
            </a:solidFill>
            <a:ln>
              <a:noFill/>
              <a:headEnd/>
              <a:tailEnd/>
            </a:ln>
          </p:spPr>
          <p:style>
            <a:lnRef idx="2">
              <a:schemeClr val="accent3">
                <a:shade val="50000"/>
              </a:schemeClr>
            </a:lnRef>
            <a:fillRef idx="1">
              <a:schemeClr val="accent3"/>
            </a:fillRef>
            <a:effectRef idx="0">
              <a:schemeClr val="accent3"/>
            </a:effectRef>
            <a:fontRef idx="minor">
              <a:schemeClr val="lt1"/>
            </a:fontRef>
          </p:style>
          <p:txBody>
            <a:bodyPr vert="horz" wrap="square" lIns="91440" tIns="45720" rIns="91440" bIns="45720" numCol="1" anchor="ctr" anchorCtr="0" compatLnSpc="1">
              <a:prstTxWarp prst="textNoShape">
                <a:avLst/>
              </a:prstTxWarp>
              <a:noAutofit/>
            </a:bodyPr>
            <a:lstStyle/>
            <a:p>
              <a:pPr lvl="0" algn="ctr" eaLnBrk="0" hangingPunct="0"/>
              <a:r>
                <a:rPr lang="en-US" sz="2000" b="1" dirty="0" smtClean="0">
                  <a:solidFill>
                    <a:schemeClr val="tx1">
                      <a:lumMod val="95000"/>
                      <a:lumOff val="5000"/>
                    </a:schemeClr>
                  </a:solidFill>
                  <a:latin typeface="Times New Roman" pitchFamily="18" charset="0"/>
                  <a:cs typeface="Times New Roman" pitchFamily="18" charset="0"/>
                </a:rPr>
                <a:t>Small Scale Industry Department</a:t>
              </a:r>
              <a:endParaRPr kumimoji="0" lang="en-US" sz="2000" b="0" i="0" u="none" strike="noStrike" kern="1200" cap="none" spc="0" normalizeH="0" baseline="0" noProof="0" dirty="0" smtClean="0">
                <a:ln>
                  <a:noFill/>
                </a:ln>
                <a:solidFill>
                  <a:schemeClr val="tx1">
                    <a:lumMod val="95000"/>
                    <a:lumOff val="5000"/>
                  </a:schemeClr>
                </a:solidFill>
                <a:effectLst/>
                <a:uLnTx/>
                <a:uFillTx/>
                <a:latin typeface="Times New Roman" pitchFamily="18" charset="0"/>
                <a:ea typeface="+mj-ea"/>
                <a:cs typeface="Times New Roman" pitchFamily="18" charset="0"/>
              </a:endParaRPr>
            </a:p>
          </p:txBody>
        </p:sp>
        <p:sp>
          <p:nvSpPr>
            <p:cNvPr id="29" name="Title 1"/>
            <p:cNvSpPr txBox="1">
              <a:spLocks/>
            </p:cNvSpPr>
            <p:nvPr/>
          </p:nvSpPr>
          <p:spPr bwMode="auto">
            <a:xfrm>
              <a:off x="4724400" y="2594428"/>
              <a:ext cx="1698174" cy="1295399"/>
            </a:xfrm>
            <a:prstGeom prst="rect">
              <a:avLst/>
            </a:prstGeom>
            <a:solidFill>
              <a:srgbClr val="00B0F0"/>
            </a:solidFill>
            <a:ln>
              <a:noFill/>
              <a:headEnd/>
              <a:tailEnd/>
            </a:ln>
          </p:spPr>
          <p:style>
            <a:lnRef idx="2">
              <a:schemeClr val="accent3">
                <a:shade val="50000"/>
              </a:schemeClr>
            </a:lnRef>
            <a:fillRef idx="1">
              <a:schemeClr val="accent3"/>
            </a:fillRef>
            <a:effectRef idx="0">
              <a:schemeClr val="accent3"/>
            </a:effectRef>
            <a:fontRef idx="minor">
              <a:schemeClr val="lt1"/>
            </a:fontRef>
          </p:style>
          <p:txBody>
            <a:bodyPr vert="horz" wrap="square" lIns="91440" tIns="45720" rIns="91440" bIns="45720" numCol="1" anchor="ctr" anchorCtr="0" compatLnSpc="1">
              <a:prstTxWarp prst="textNoShape">
                <a:avLst/>
              </a:prstTxWarp>
              <a:normAutofit lnSpcReduction="10000"/>
            </a:bodyPr>
            <a:lstStyle/>
            <a:p>
              <a:pPr lvl="0" algn="ctr" eaLnBrk="0" hangingPunct="0"/>
              <a:r>
                <a:rPr lang="en-US" sz="2000" b="1" dirty="0" smtClean="0">
                  <a:solidFill>
                    <a:schemeClr val="tx1">
                      <a:lumMod val="95000"/>
                      <a:lumOff val="5000"/>
                    </a:schemeClr>
                  </a:solidFill>
                  <a:latin typeface="Times New Roman" pitchFamily="18" charset="0"/>
                  <a:cs typeface="Times New Roman" pitchFamily="18" charset="0"/>
                </a:rPr>
                <a:t>Cooperative Trade</a:t>
              </a:r>
            </a:p>
            <a:p>
              <a:pPr lvl="0" algn="ctr" eaLnBrk="0" hangingPunct="0"/>
              <a:r>
                <a:rPr lang="en-US" sz="2000" b="1" dirty="0" smtClean="0">
                  <a:solidFill>
                    <a:schemeClr val="tx1">
                      <a:lumMod val="95000"/>
                      <a:lumOff val="5000"/>
                    </a:schemeClr>
                  </a:solidFill>
                  <a:latin typeface="Times New Roman" pitchFamily="18" charset="0"/>
                  <a:cs typeface="Times New Roman" pitchFamily="18" charset="0"/>
                </a:rPr>
                <a:t>Promotion</a:t>
              </a:r>
            </a:p>
            <a:p>
              <a:pPr lvl="0" algn="ctr" eaLnBrk="0" hangingPunct="0"/>
              <a:r>
                <a:rPr lang="en-US" sz="2000" b="1" dirty="0" smtClean="0">
                  <a:solidFill>
                    <a:schemeClr val="tx1">
                      <a:lumMod val="95000"/>
                      <a:lumOff val="5000"/>
                    </a:schemeClr>
                  </a:solidFill>
                  <a:latin typeface="Times New Roman" pitchFamily="18" charset="0"/>
                  <a:cs typeface="Times New Roman" pitchFamily="18" charset="0"/>
                </a:rPr>
                <a:t>Department</a:t>
              </a:r>
              <a:endParaRPr kumimoji="0" lang="en-US" sz="2000" b="0" i="0" u="none" strike="noStrike" kern="1200" cap="none" spc="0" normalizeH="0" baseline="0" noProof="0" dirty="0" smtClean="0">
                <a:ln>
                  <a:noFill/>
                </a:ln>
                <a:solidFill>
                  <a:schemeClr val="tx1">
                    <a:lumMod val="95000"/>
                    <a:lumOff val="5000"/>
                  </a:schemeClr>
                </a:solidFill>
                <a:effectLst/>
                <a:uLnTx/>
                <a:uFillTx/>
                <a:latin typeface="Times New Roman" pitchFamily="18" charset="0"/>
                <a:ea typeface="+mj-ea"/>
                <a:cs typeface="Times New Roman" pitchFamily="18" charset="0"/>
              </a:endParaRPr>
            </a:p>
          </p:txBody>
        </p:sp>
        <p:sp>
          <p:nvSpPr>
            <p:cNvPr id="30" name="Title 1"/>
            <p:cNvSpPr txBox="1">
              <a:spLocks/>
            </p:cNvSpPr>
            <p:nvPr/>
          </p:nvSpPr>
          <p:spPr bwMode="auto">
            <a:xfrm>
              <a:off x="6781800" y="2543627"/>
              <a:ext cx="2133600" cy="928915"/>
            </a:xfrm>
            <a:prstGeom prst="rect">
              <a:avLst/>
            </a:prstGeom>
            <a:solidFill>
              <a:srgbClr val="00B0F0"/>
            </a:solidFill>
            <a:ln>
              <a:noFill/>
              <a:headEnd/>
              <a:tailEnd/>
            </a:ln>
          </p:spPr>
          <p:style>
            <a:lnRef idx="2">
              <a:schemeClr val="accent3">
                <a:shade val="50000"/>
              </a:schemeClr>
            </a:lnRef>
            <a:fillRef idx="1">
              <a:schemeClr val="accent3"/>
            </a:fillRef>
            <a:effectRef idx="0">
              <a:schemeClr val="accent3"/>
            </a:effectRef>
            <a:fontRef idx="minor">
              <a:schemeClr val="lt1"/>
            </a:fontRef>
          </p:style>
          <p:txBody>
            <a:bodyPr vert="horz" wrap="square" lIns="91440" tIns="45720" rIns="91440" bIns="45720" numCol="1" anchor="ctr" anchorCtr="0" compatLnSpc="1">
              <a:prstTxWarp prst="textNoShape">
                <a:avLst/>
              </a:prstTxWarp>
              <a:noAutofit/>
            </a:bodyPr>
            <a:lstStyle/>
            <a:p>
              <a:pPr lvl="0" algn="ctr" eaLnBrk="0" hangingPunct="0"/>
              <a:r>
                <a:rPr lang="en-US" sz="2000" b="1" dirty="0" smtClean="0">
                  <a:solidFill>
                    <a:schemeClr val="tx1">
                      <a:lumMod val="95000"/>
                      <a:lumOff val="5000"/>
                    </a:schemeClr>
                  </a:solidFill>
                  <a:latin typeface="Times New Roman" pitchFamily="18" charset="0"/>
                  <a:cs typeface="Times New Roman" pitchFamily="18" charset="0"/>
                </a:rPr>
                <a:t>Central Cooperative Society (1)</a:t>
              </a:r>
              <a:endParaRPr kumimoji="0" lang="en-US" sz="2000" b="0" i="0" u="none" strike="noStrike" kern="1200" cap="none" spc="0" normalizeH="0" baseline="0" noProof="0" dirty="0" smtClean="0">
                <a:ln>
                  <a:noFill/>
                </a:ln>
                <a:solidFill>
                  <a:schemeClr val="tx1">
                    <a:lumMod val="95000"/>
                    <a:lumOff val="5000"/>
                  </a:schemeClr>
                </a:solidFill>
                <a:effectLst/>
                <a:uLnTx/>
                <a:uFillTx/>
                <a:latin typeface="Times New Roman" pitchFamily="18" charset="0"/>
                <a:ea typeface="+mj-ea"/>
                <a:cs typeface="Times New Roman" pitchFamily="18" charset="0"/>
              </a:endParaRPr>
            </a:p>
          </p:txBody>
        </p:sp>
        <p:sp>
          <p:nvSpPr>
            <p:cNvPr id="32" name="Title 1"/>
            <p:cNvSpPr txBox="1">
              <a:spLocks/>
            </p:cNvSpPr>
            <p:nvPr/>
          </p:nvSpPr>
          <p:spPr bwMode="auto">
            <a:xfrm>
              <a:off x="6796314" y="3657600"/>
              <a:ext cx="2133600" cy="928915"/>
            </a:xfrm>
            <a:prstGeom prst="rect">
              <a:avLst/>
            </a:prstGeom>
            <a:solidFill>
              <a:srgbClr val="00B0F0"/>
            </a:solidFill>
            <a:ln>
              <a:noFill/>
              <a:headEnd/>
              <a:tailEnd/>
            </a:ln>
          </p:spPr>
          <p:style>
            <a:lnRef idx="2">
              <a:schemeClr val="accent3">
                <a:shade val="50000"/>
              </a:schemeClr>
            </a:lnRef>
            <a:fillRef idx="1">
              <a:schemeClr val="accent3"/>
            </a:fillRef>
            <a:effectRef idx="0">
              <a:schemeClr val="accent3"/>
            </a:effectRef>
            <a:fontRef idx="minor">
              <a:schemeClr val="lt1"/>
            </a:fontRef>
          </p:style>
          <p:txBody>
            <a:bodyPr vert="horz" wrap="square" lIns="91440" tIns="45720" rIns="91440" bIns="45720" numCol="1" anchor="ctr" anchorCtr="0" compatLnSpc="1">
              <a:prstTxWarp prst="textNoShape">
                <a:avLst/>
              </a:prstTxWarp>
              <a:noAutofit/>
            </a:bodyPr>
            <a:lstStyle/>
            <a:p>
              <a:pPr lvl="0" algn="ctr" eaLnBrk="0" hangingPunct="0"/>
              <a:r>
                <a:rPr lang="en-US" b="1" dirty="0" smtClean="0">
                  <a:solidFill>
                    <a:schemeClr val="tx1">
                      <a:lumMod val="95000"/>
                      <a:lumOff val="5000"/>
                    </a:schemeClr>
                  </a:solidFill>
                  <a:latin typeface="Times New Roman" pitchFamily="18" charset="0"/>
                  <a:cs typeface="Times New Roman" pitchFamily="18" charset="0"/>
                </a:rPr>
                <a:t>Region/State Union of Cooperative Syndicates (20)</a:t>
              </a:r>
              <a:endParaRPr lang="en-US" dirty="0" smtClean="0">
                <a:solidFill>
                  <a:schemeClr val="tx1">
                    <a:lumMod val="95000"/>
                    <a:lumOff val="5000"/>
                  </a:schemeClr>
                </a:solidFill>
                <a:latin typeface="Times New Roman" pitchFamily="18" charset="0"/>
                <a:cs typeface="Times New Roman" pitchFamily="18" charset="0"/>
              </a:endParaRPr>
            </a:p>
          </p:txBody>
        </p:sp>
        <p:sp>
          <p:nvSpPr>
            <p:cNvPr id="33" name="Title 1"/>
            <p:cNvSpPr txBox="1">
              <a:spLocks/>
            </p:cNvSpPr>
            <p:nvPr/>
          </p:nvSpPr>
          <p:spPr bwMode="auto">
            <a:xfrm>
              <a:off x="6781800" y="4786085"/>
              <a:ext cx="2133600" cy="928915"/>
            </a:xfrm>
            <a:prstGeom prst="rect">
              <a:avLst/>
            </a:prstGeom>
            <a:solidFill>
              <a:srgbClr val="00B0F0"/>
            </a:solidFill>
            <a:ln>
              <a:noFill/>
              <a:headEnd/>
              <a:tailEnd/>
            </a:ln>
          </p:spPr>
          <p:style>
            <a:lnRef idx="2">
              <a:schemeClr val="accent3">
                <a:shade val="50000"/>
              </a:schemeClr>
            </a:lnRef>
            <a:fillRef idx="1">
              <a:schemeClr val="accent3"/>
            </a:fillRef>
            <a:effectRef idx="0">
              <a:schemeClr val="accent3"/>
            </a:effectRef>
            <a:fontRef idx="minor">
              <a:schemeClr val="lt1"/>
            </a:fontRef>
          </p:style>
          <p:txBody>
            <a:bodyPr vert="horz" wrap="square" lIns="91440" tIns="45720" rIns="91440" bIns="45720" numCol="1" anchor="ctr" anchorCtr="0" compatLnSpc="1">
              <a:prstTxWarp prst="textNoShape">
                <a:avLst/>
              </a:prstTxWarp>
              <a:normAutofit/>
            </a:bodyPr>
            <a:lstStyle/>
            <a:p>
              <a:pPr lvl="0" algn="ctr" eaLnBrk="0" hangingPunct="0"/>
              <a:r>
                <a:rPr lang="en-US" b="1" dirty="0" smtClean="0">
                  <a:solidFill>
                    <a:schemeClr val="tx1">
                      <a:lumMod val="95000"/>
                      <a:lumOff val="5000"/>
                    </a:schemeClr>
                  </a:solidFill>
                  <a:latin typeface="Times New Roman" pitchFamily="18" charset="0"/>
                  <a:cs typeface="Times New Roman" pitchFamily="18" charset="0"/>
                </a:rPr>
                <a:t>Township Cooperative Syndicate (459)</a:t>
              </a:r>
              <a:endParaRPr lang="en-US" dirty="0" smtClean="0">
                <a:solidFill>
                  <a:schemeClr val="tx1">
                    <a:lumMod val="95000"/>
                    <a:lumOff val="5000"/>
                  </a:schemeClr>
                </a:solidFill>
                <a:latin typeface="Times New Roman" pitchFamily="18" charset="0"/>
                <a:cs typeface="Times New Roman" pitchFamily="18" charset="0"/>
              </a:endParaRPr>
            </a:p>
          </p:txBody>
        </p:sp>
        <p:sp>
          <p:nvSpPr>
            <p:cNvPr id="34" name="Title 1"/>
            <p:cNvSpPr txBox="1">
              <a:spLocks/>
            </p:cNvSpPr>
            <p:nvPr/>
          </p:nvSpPr>
          <p:spPr bwMode="auto">
            <a:xfrm>
              <a:off x="6781800" y="5929085"/>
              <a:ext cx="2133600" cy="928915"/>
            </a:xfrm>
            <a:prstGeom prst="rect">
              <a:avLst/>
            </a:prstGeom>
            <a:solidFill>
              <a:srgbClr val="00B0F0"/>
            </a:solidFill>
            <a:ln>
              <a:noFill/>
              <a:headEnd/>
              <a:tailEnd/>
            </a:ln>
          </p:spPr>
          <p:style>
            <a:lnRef idx="2">
              <a:schemeClr val="accent3">
                <a:shade val="50000"/>
              </a:schemeClr>
            </a:lnRef>
            <a:fillRef idx="1">
              <a:schemeClr val="accent3"/>
            </a:fillRef>
            <a:effectRef idx="0">
              <a:schemeClr val="accent3"/>
            </a:effectRef>
            <a:fontRef idx="minor">
              <a:schemeClr val="lt1"/>
            </a:fontRef>
          </p:style>
          <p:txBody>
            <a:bodyPr vert="horz" wrap="square" lIns="91440" tIns="45720" rIns="91440" bIns="45720" numCol="1" anchor="ctr" anchorCtr="0" compatLnSpc="1">
              <a:prstTxWarp prst="textNoShape">
                <a:avLst/>
              </a:prstTxWarp>
              <a:normAutofit/>
            </a:bodyPr>
            <a:lstStyle/>
            <a:p>
              <a:pPr lvl="0" algn="ctr" eaLnBrk="0" hangingPunct="0"/>
              <a:r>
                <a:rPr lang="en-US" b="1" dirty="0" smtClean="0">
                  <a:solidFill>
                    <a:schemeClr val="tx1">
                      <a:lumMod val="95000"/>
                      <a:lumOff val="5000"/>
                    </a:schemeClr>
                  </a:solidFill>
                  <a:latin typeface="Times New Roman" pitchFamily="18" charset="0"/>
                  <a:cs typeface="Times New Roman" pitchFamily="18" charset="0"/>
                </a:rPr>
                <a:t>Primary Cooperative Society ( 22342 )</a:t>
              </a:r>
              <a:endParaRPr lang="en-US" dirty="0" smtClean="0">
                <a:solidFill>
                  <a:schemeClr val="tx1">
                    <a:lumMod val="95000"/>
                    <a:lumOff val="5000"/>
                  </a:schemeClr>
                </a:solidFill>
                <a:latin typeface="Times New Roman" pitchFamily="18" charset="0"/>
                <a:cs typeface="Times New Roman" pitchFamily="18" charset="0"/>
              </a:endParaRPr>
            </a:p>
          </p:txBody>
        </p:sp>
        <p:sp>
          <p:nvSpPr>
            <p:cNvPr id="35" name="Title 1"/>
            <p:cNvSpPr txBox="1">
              <a:spLocks/>
            </p:cNvSpPr>
            <p:nvPr/>
          </p:nvSpPr>
          <p:spPr bwMode="auto">
            <a:xfrm>
              <a:off x="315690" y="4172856"/>
              <a:ext cx="1821540" cy="1008744"/>
            </a:xfrm>
            <a:prstGeom prst="rect">
              <a:avLst/>
            </a:prstGeom>
            <a:solidFill>
              <a:srgbClr val="00B0F0"/>
            </a:solidFill>
            <a:ln>
              <a:noFill/>
              <a:headEnd/>
              <a:tailEnd/>
            </a:ln>
          </p:spPr>
          <p:style>
            <a:lnRef idx="2">
              <a:schemeClr val="accent3">
                <a:shade val="50000"/>
              </a:schemeClr>
            </a:lnRef>
            <a:fillRef idx="1">
              <a:schemeClr val="accent3"/>
            </a:fillRef>
            <a:effectRef idx="0">
              <a:schemeClr val="accent3"/>
            </a:effectRef>
            <a:fontRef idx="minor">
              <a:schemeClr val="lt1"/>
            </a:fontRef>
          </p:style>
          <p:txBody>
            <a:bodyPr vert="horz" wrap="square" lIns="91440" tIns="45720" rIns="91440" bIns="45720" numCol="1" anchor="ctr" anchorCtr="0" compatLnSpc="1">
              <a:prstTxWarp prst="textNoShape">
                <a:avLst/>
              </a:prstTxWarp>
              <a:normAutofit fontScale="85000" lnSpcReduction="20000"/>
            </a:bodyPr>
            <a:lstStyle/>
            <a:p>
              <a:pPr lvl="0" algn="ctr" eaLnBrk="0" hangingPunct="0"/>
              <a:r>
                <a:rPr lang="en-US" sz="2000" b="1" dirty="0" smtClean="0">
                  <a:solidFill>
                    <a:schemeClr val="tx1">
                      <a:lumMod val="95000"/>
                      <a:lumOff val="5000"/>
                    </a:schemeClr>
                  </a:solidFill>
                  <a:latin typeface="Times New Roman" pitchFamily="18" charset="0"/>
                  <a:cs typeface="Times New Roman" pitchFamily="18" charset="0"/>
                </a:rPr>
                <a:t>Region and State Cooperative Department</a:t>
              </a:r>
            </a:p>
            <a:p>
              <a:pPr lvl="0" algn="ctr" eaLnBrk="0" hangingPunct="0"/>
              <a:r>
                <a:rPr kumimoji="0" lang="en-US" sz="2000" b="1" i="0" u="none" strike="noStrike" kern="1200" cap="none" spc="0" normalizeH="0" baseline="0" noProof="0" dirty="0" smtClean="0">
                  <a:ln>
                    <a:noFill/>
                  </a:ln>
                  <a:solidFill>
                    <a:schemeClr val="tx1">
                      <a:lumMod val="95000"/>
                      <a:lumOff val="5000"/>
                    </a:schemeClr>
                  </a:solidFill>
                  <a:effectLst/>
                  <a:uLnTx/>
                  <a:uFillTx/>
                  <a:latin typeface="Times New Roman" pitchFamily="18" charset="0"/>
                  <a:ea typeface="+mj-ea"/>
                  <a:cs typeface="Times New Roman" pitchFamily="18" charset="0"/>
                </a:rPr>
                <a:t>(14)</a:t>
              </a:r>
              <a:endParaRPr kumimoji="0" lang="en-US" sz="2000" b="0" i="0" u="none" strike="noStrike" kern="1200" cap="none" spc="0" normalizeH="0" baseline="0" noProof="0" dirty="0" smtClean="0">
                <a:ln>
                  <a:noFill/>
                </a:ln>
                <a:solidFill>
                  <a:schemeClr val="tx1">
                    <a:lumMod val="95000"/>
                    <a:lumOff val="5000"/>
                  </a:schemeClr>
                </a:solidFill>
                <a:effectLst/>
                <a:uLnTx/>
                <a:uFillTx/>
                <a:latin typeface="Times New Roman" pitchFamily="18" charset="0"/>
                <a:ea typeface="+mj-ea"/>
                <a:cs typeface="Times New Roman" pitchFamily="18" charset="0"/>
              </a:endParaRPr>
            </a:p>
          </p:txBody>
        </p:sp>
        <p:sp>
          <p:nvSpPr>
            <p:cNvPr id="36" name="Title 1"/>
            <p:cNvSpPr txBox="1">
              <a:spLocks/>
            </p:cNvSpPr>
            <p:nvPr/>
          </p:nvSpPr>
          <p:spPr bwMode="auto">
            <a:xfrm>
              <a:off x="322947" y="5468256"/>
              <a:ext cx="1821540" cy="1161144"/>
            </a:xfrm>
            <a:prstGeom prst="rect">
              <a:avLst/>
            </a:prstGeom>
            <a:solidFill>
              <a:srgbClr val="00B0F0"/>
            </a:solidFill>
            <a:ln>
              <a:noFill/>
              <a:headEnd/>
              <a:tailEnd/>
            </a:ln>
          </p:spPr>
          <p:style>
            <a:lnRef idx="2">
              <a:schemeClr val="accent3">
                <a:shade val="50000"/>
              </a:schemeClr>
            </a:lnRef>
            <a:fillRef idx="1">
              <a:schemeClr val="accent3"/>
            </a:fillRef>
            <a:effectRef idx="0">
              <a:schemeClr val="accent3"/>
            </a:effectRef>
            <a:fontRef idx="minor">
              <a:schemeClr val="lt1"/>
            </a:fontRef>
          </p:style>
          <p:txBody>
            <a:bodyPr vert="horz" wrap="square" lIns="91440" tIns="45720" rIns="91440" bIns="45720" numCol="1" anchor="ctr" anchorCtr="0" compatLnSpc="1">
              <a:prstTxWarp prst="textNoShape">
                <a:avLst/>
              </a:prstTxWarp>
              <a:normAutofit lnSpcReduction="10000"/>
            </a:bodyPr>
            <a:lstStyle/>
            <a:p>
              <a:pPr lvl="0" algn="ctr" eaLnBrk="0" hangingPunct="0"/>
              <a:r>
                <a:rPr lang="en-US" b="1" dirty="0" smtClean="0">
                  <a:solidFill>
                    <a:schemeClr val="tx1">
                      <a:lumMod val="95000"/>
                      <a:lumOff val="5000"/>
                    </a:schemeClr>
                  </a:solidFill>
                  <a:latin typeface="Times New Roman" pitchFamily="18" charset="0"/>
                  <a:cs typeface="Times New Roman" pitchFamily="18" charset="0"/>
                </a:rPr>
                <a:t>Township Cooperative Department</a:t>
              </a:r>
            </a:p>
            <a:p>
              <a:pPr lvl="0" algn="ctr" eaLnBrk="0" hangingPunct="0"/>
              <a:r>
                <a:rPr kumimoji="0" lang="en-US" b="1" i="0" u="none" strike="noStrike" kern="1200" cap="none" spc="0" normalizeH="0" baseline="0" noProof="0" dirty="0" smtClean="0">
                  <a:ln>
                    <a:noFill/>
                  </a:ln>
                  <a:solidFill>
                    <a:schemeClr val="tx1">
                      <a:lumMod val="95000"/>
                      <a:lumOff val="5000"/>
                    </a:schemeClr>
                  </a:solidFill>
                  <a:effectLst/>
                  <a:uLnTx/>
                  <a:uFillTx/>
                  <a:latin typeface="Times New Roman" pitchFamily="18" charset="0"/>
                  <a:ea typeface="+mj-ea"/>
                  <a:cs typeface="Times New Roman" pitchFamily="18" charset="0"/>
                </a:rPr>
                <a:t>(306)</a:t>
              </a:r>
              <a:endParaRPr kumimoji="0" lang="en-US" b="0" i="0" u="none" strike="noStrike" kern="1200" cap="none" spc="0" normalizeH="0" baseline="0" noProof="0" dirty="0" smtClean="0">
                <a:ln>
                  <a:noFill/>
                </a:ln>
                <a:solidFill>
                  <a:schemeClr val="tx1">
                    <a:lumMod val="95000"/>
                    <a:lumOff val="5000"/>
                  </a:schemeClr>
                </a:solidFill>
                <a:effectLst/>
                <a:uLnTx/>
                <a:uFillTx/>
                <a:latin typeface="Times New Roman" pitchFamily="18" charset="0"/>
                <a:ea typeface="+mj-ea"/>
                <a:cs typeface="Times New Roman" pitchFamily="18" charset="0"/>
              </a:endParaRPr>
            </a:p>
          </p:txBody>
        </p:sp>
        <p:sp>
          <p:nvSpPr>
            <p:cNvPr id="37" name="Line 10"/>
            <p:cNvSpPr>
              <a:spLocks noChangeShapeType="1"/>
            </p:cNvSpPr>
            <p:nvPr/>
          </p:nvSpPr>
          <p:spPr bwMode="auto">
            <a:xfrm>
              <a:off x="1143000" y="2209800"/>
              <a:ext cx="0" cy="381000"/>
            </a:xfrm>
            <a:prstGeom prst="line">
              <a:avLst/>
            </a:prstGeom>
            <a:noFill/>
            <a:ln w="38100">
              <a:solidFill>
                <a:schemeClr val="accent3">
                  <a:lumMod val="50000"/>
                </a:schemeClr>
              </a:solidFill>
              <a:round/>
              <a:headEnd/>
              <a:tailEnd/>
            </a:ln>
          </p:spPr>
          <p:txBody>
            <a:bodyPr/>
            <a:lstStyle/>
            <a:p>
              <a:endParaRPr lang="en-US">
                <a:solidFill>
                  <a:schemeClr val="tx1">
                    <a:lumMod val="95000"/>
                    <a:lumOff val="5000"/>
                  </a:schemeClr>
                </a:solidFill>
              </a:endParaRPr>
            </a:p>
          </p:txBody>
        </p:sp>
        <p:sp>
          <p:nvSpPr>
            <p:cNvPr id="38" name="Line 10"/>
            <p:cNvSpPr>
              <a:spLocks noChangeShapeType="1"/>
            </p:cNvSpPr>
            <p:nvPr/>
          </p:nvSpPr>
          <p:spPr bwMode="auto">
            <a:xfrm>
              <a:off x="3429000" y="2209800"/>
              <a:ext cx="0" cy="381000"/>
            </a:xfrm>
            <a:prstGeom prst="line">
              <a:avLst/>
            </a:prstGeom>
            <a:noFill/>
            <a:ln w="38100">
              <a:solidFill>
                <a:schemeClr val="accent3">
                  <a:lumMod val="50000"/>
                </a:schemeClr>
              </a:solidFill>
              <a:round/>
              <a:headEnd/>
              <a:tailEnd/>
            </a:ln>
          </p:spPr>
          <p:txBody>
            <a:bodyPr/>
            <a:lstStyle/>
            <a:p>
              <a:endParaRPr lang="en-US">
                <a:solidFill>
                  <a:schemeClr val="tx1">
                    <a:lumMod val="95000"/>
                    <a:lumOff val="5000"/>
                  </a:schemeClr>
                </a:solidFill>
              </a:endParaRPr>
            </a:p>
          </p:txBody>
        </p:sp>
        <p:sp>
          <p:nvSpPr>
            <p:cNvPr id="39" name="Line 10"/>
            <p:cNvSpPr>
              <a:spLocks noChangeShapeType="1"/>
            </p:cNvSpPr>
            <p:nvPr/>
          </p:nvSpPr>
          <p:spPr bwMode="auto">
            <a:xfrm>
              <a:off x="5562600" y="2209800"/>
              <a:ext cx="0" cy="381000"/>
            </a:xfrm>
            <a:prstGeom prst="line">
              <a:avLst/>
            </a:prstGeom>
            <a:noFill/>
            <a:ln w="38100">
              <a:solidFill>
                <a:schemeClr val="accent3">
                  <a:lumMod val="50000"/>
                </a:schemeClr>
              </a:solidFill>
              <a:round/>
              <a:headEnd/>
              <a:tailEnd/>
            </a:ln>
          </p:spPr>
          <p:txBody>
            <a:bodyPr/>
            <a:lstStyle/>
            <a:p>
              <a:endParaRPr lang="en-US">
                <a:solidFill>
                  <a:schemeClr val="tx1">
                    <a:lumMod val="95000"/>
                    <a:lumOff val="5000"/>
                  </a:schemeClr>
                </a:solidFill>
              </a:endParaRPr>
            </a:p>
          </p:txBody>
        </p:sp>
        <p:sp>
          <p:nvSpPr>
            <p:cNvPr id="43" name="Line 10"/>
            <p:cNvSpPr>
              <a:spLocks noChangeShapeType="1"/>
            </p:cNvSpPr>
            <p:nvPr/>
          </p:nvSpPr>
          <p:spPr bwMode="auto">
            <a:xfrm>
              <a:off x="1157514" y="3913414"/>
              <a:ext cx="0" cy="228600"/>
            </a:xfrm>
            <a:prstGeom prst="line">
              <a:avLst/>
            </a:prstGeom>
            <a:noFill/>
            <a:ln w="38100">
              <a:solidFill>
                <a:schemeClr val="accent3">
                  <a:lumMod val="50000"/>
                </a:schemeClr>
              </a:solidFill>
              <a:round/>
              <a:headEnd/>
              <a:tailEnd/>
            </a:ln>
          </p:spPr>
          <p:txBody>
            <a:bodyPr/>
            <a:lstStyle/>
            <a:p>
              <a:endParaRPr lang="en-US">
                <a:solidFill>
                  <a:schemeClr val="tx1">
                    <a:lumMod val="95000"/>
                    <a:lumOff val="5000"/>
                  </a:schemeClr>
                </a:solidFill>
              </a:endParaRPr>
            </a:p>
          </p:txBody>
        </p:sp>
        <p:sp>
          <p:nvSpPr>
            <p:cNvPr id="44" name="Line 10"/>
            <p:cNvSpPr>
              <a:spLocks noChangeShapeType="1"/>
            </p:cNvSpPr>
            <p:nvPr/>
          </p:nvSpPr>
          <p:spPr bwMode="auto">
            <a:xfrm>
              <a:off x="1146629" y="5216070"/>
              <a:ext cx="0" cy="228600"/>
            </a:xfrm>
            <a:prstGeom prst="line">
              <a:avLst/>
            </a:prstGeom>
            <a:noFill/>
            <a:ln w="38100">
              <a:solidFill>
                <a:schemeClr val="accent3">
                  <a:lumMod val="50000"/>
                </a:schemeClr>
              </a:solidFill>
              <a:round/>
              <a:headEnd/>
              <a:tailEnd/>
            </a:ln>
          </p:spPr>
          <p:txBody>
            <a:bodyPr/>
            <a:lstStyle/>
            <a:p>
              <a:endParaRPr lang="en-US">
                <a:solidFill>
                  <a:schemeClr val="tx1">
                    <a:lumMod val="95000"/>
                    <a:lumOff val="5000"/>
                  </a:schemeClr>
                </a:solidFill>
              </a:endParaRPr>
            </a:p>
          </p:txBody>
        </p:sp>
        <p:cxnSp>
          <p:nvCxnSpPr>
            <p:cNvPr id="65" name="Straight Connector 64"/>
            <p:cNvCxnSpPr/>
            <p:nvPr/>
          </p:nvCxnSpPr>
          <p:spPr>
            <a:xfrm rot="5400000">
              <a:off x="7925594" y="3567906"/>
              <a:ext cx="152400" cy="1588"/>
            </a:xfrm>
            <a:prstGeom prst="line">
              <a:avLst/>
            </a:prstGeom>
            <a:ln w="38100">
              <a:solidFill>
                <a:schemeClr val="accent3">
                  <a:lumMod val="50000"/>
                </a:schemeClr>
              </a:solidFill>
            </a:ln>
          </p:spPr>
          <p:style>
            <a:lnRef idx="1">
              <a:schemeClr val="accent1"/>
            </a:lnRef>
            <a:fillRef idx="0">
              <a:schemeClr val="accent1"/>
            </a:fillRef>
            <a:effectRef idx="0">
              <a:schemeClr val="accent1"/>
            </a:effectRef>
            <a:fontRef idx="minor">
              <a:schemeClr val="tx1"/>
            </a:fontRef>
          </p:style>
        </p:cxnSp>
        <p:cxnSp>
          <p:nvCxnSpPr>
            <p:cNvPr id="67" name="Straight Connector 66"/>
            <p:cNvCxnSpPr/>
            <p:nvPr/>
          </p:nvCxnSpPr>
          <p:spPr>
            <a:xfrm rot="5400000">
              <a:off x="7925594" y="5825331"/>
              <a:ext cx="152400" cy="1588"/>
            </a:xfrm>
            <a:prstGeom prst="line">
              <a:avLst/>
            </a:prstGeom>
            <a:ln w="38100">
              <a:solidFill>
                <a:schemeClr val="accent3">
                  <a:lumMod val="50000"/>
                </a:schemeClr>
              </a:solidFill>
            </a:ln>
          </p:spPr>
          <p:style>
            <a:lnRef idx="1">
              <a:schemeClr val="accent1"/>
            </a:lnRef>
            <a:fillRef idx="0">
              <a:schemeClr val="accent1"/>
            </a:fillRef>
            <a:effectRef idx="0">
              <a:schemeClr val="accent1"/>
            </a:effectRef>
            <a:fontRef idx="minor">
              <a:schemeClr val="tx1"/>
            </a:fontRef>
          </p:style>
        </p:cxnSp>
        <p:cxnSp>
          <p:nvCxnSpPr>
            <p:cNvPr id="68" name="Straight Connector 67"/>
            <p:cNvCxnSpPr/>
            <p:nvPr/>
          </p:nvCxnSpPr>
          <p:spPr>
            <a:xfrm rot="5400000">
              <a:off x="7925594" y="4688681"/>
              <a:ext cx="152400" cy="1588"/>
            </a:xfrm>
            <a:prstGeom prst="line">
              <a:avLst/>
            </a:prstGeom>
            <a:ln w="38100">
              <a:solidFill>
                <a:schemeClr val="accent3">
                  <a:lumMod val="50000"/>
                </a:schemeClr>
              </a:solidFill>
            </a:ln>
          </p:spPr>
          <p:style>
            <a:lnRef idx="1">
              <a:schemeClr val="accent1"/>
            </a:lnRef>
            <a:fillRef idx="0">
              <a:schemeClr val="accent1"/>
            </a:fillRef>
            <a:effectRef idx="0">
              <a:schemeClr val="accent1"/>
            </a:effectRef>
            <a:fontRef idx="minor">
              <a:schemeClr val="tx1"/>
            </a:fontRef>
          </p:style>
        </p:cxnSp>
        <p:sp>
          <p:nvSpPr>
            <p:cNvPr id="70" name="Line 10"/>
            <p:cNvSpPr>
              <a:spLocks noChangeShapeType="1"/>
            </p:cNvSpPr>
            <p:nvPr/>
          </p:nvSpPr>
          <p:spPr bwMode="auto">
            <a:xfrm>
              <a:off x="4740730" y="1981200"/>
              <a:ext cx="0" cy="228600"/>
            </a:xfrm>
            <a:prstGeom prst="line">
              <a:avLst/>
            </a:prstGeom>
            <a:noFill/>
            <a:ln w="38100">
              <a:solidFill>
                <a:schemeClr val="accent3">
                  <a:lumMod val="50000"/>
                </a:schemeClr>
              </a:solidFill>
              <a:round/>
              <a:headEnd/>
              <a:tailEnd/>
            </a:ln>
          </p:spPr>
          <p:txBody>
            <a:bodyPr/>
            <a:lstStyle/>
            <a:p>
              <a:endParaRPr lang="en-US">
                <a:solidFill>
                  <a:schemeClr val="tx1">
                    <a:lumMod val="95000"/>
                    <a:lumOff val="5000"/>
                  </a:schemeClr>
                </a:solidFill>
              </a:endParaRPr>
            </a:p>
          </p:txBody>
        </p:sp>
      </p:grpSp>
      <p:sp>
        <p:nvSpPr>
          <p:cNvPr id="27" name="Date Placeholder 26"/>
          <p:cNvSpPr>
            <a:spLocks noGrp="1"/>
          </p:cNvSpPr>
          <p:nvPr>
            <p:ph type="dt" sz="half" idx="10"/>
          </p:nvPr>
        </p:nvSpPr>
        <p:spPr/>
        <p:txBody>
          <a:bodyPr/>
          <a:lstStyle/>
          <a:p>
            <a:fld id="{7A4050C8-B895-4045-BD29-21AF05B3C535}" type="datetime1">
              <a:rPr lang="en-US" smtClean="0"/>
              <a:pPr/>
              <a:t>6/16/2014</a:t>
            </a:fld>
            <a:endParaRPr lang="en-US"/>
          </a:p>
        </p:txBody>
      </p:sp>
      <p:sp>
        <p:nvSpPr>
          <p:cNvPr id="31" name="Slide Number Placeholder 30"/>
          <p:cNvSpPr>
            <a:spLocks noGrp="1"/>
          </p:cNvSpPr>
          <p:nvPr>
            <p:ph type="sldNum" sz="quarter" idx="12"/>
          </p:nvPr>
        </p:nvSpPr>
        <p:spPr/>
        <p:txBody>
          <a:bodyPr/>
          <a:lstStyle/>
          <a:p>
            <a:fld id="{B6F15528-21DE-4FAA-801E-634DDDAF4B2B}" type="slidenum">
              <a:rPr lang="en-US" smtClean="0"/>
              <a:pPr/>
              <a:t>6</a:t>
            </a:fld>
            <a:endParaRPr lang="en-US"/>
          </a:p>
        </p:txBody>
      </p:sp>
    </p:spTree>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371600"/>
          </a:xfrm>
          <a:solidFill>
            <a:srgbClr val="92D050"/>
          </a:solidFill>
        </p:spPr>
        <p:txBody>
          <a:bodyPr>
            <a:normAutofit/>
          </a:bodyPr>
          <a:lstStyle/>
          <a:p>
            <a:r>
              <a:rPr lang="en-US" sz="4000" b="1" dirty="0" smtClean="0">
                <a:effectLst>
                  <a:outerShdw blurRad="38100" dist="38100" dir="2700000" algn="tl">
                    <a:srgbClr val="000000">
                      <a:alpha val="43137"/>
                    </a:srgbClr>
                  </a:outerShdw>
                </a:effectLst>
                <a:latin typeface="Times New Roman" pitchFamily="18" charset="0"/>
                <a:ea typeface="Myanmar3" pitchFamily="18" charset="0"/>
                <a:cs typeface="Times New Roman" pitchFamily="18" charset="0"/>
              </a:rPr>
              <a:t>Two Objectives</a:t>
            </a:r>
            <a:endParaRPr lang="en-US" sz="4000" dirty="0" smtClean="0">
              <a:effectLst>
                <a:outerShdw blurRad="38100" dist="38100" dir="2700000" algn="tl">
                  <a:srgbClr val="000000">
                    <a:alpha val="43137"/>
                  </a:srgbClr>
                </a:outerShdw>
              </a:effectLst>
              <a:latin typeface="Times New Roman" pitchFamily="18" charset="0"/>
              <a:ea typeface="Myanmar3" pitchFamily="18" charset="0"/>
              <a:cs typeface="Times New Roman" pitchFamily="18" charset="0"/>
            </a:endParaRPr>
          </a:p>
        </p:txBody>
      </p:sp>
      <p:sp>
        <p:nvSpPr>
          <p:cNvPr id="3" name="Content Placeholder 2"/>
          <p:cNvSpPr>
            <a:spLocks noGrp="1"/>
          </p:cNvSpPr>
          <p:nvPr>
            <p:ph idx="1"/>
          </p:nvPr>
        </p:nvSpPr>
        <p:spPr>
          <a:xfrm>
            <a:off x="76200" y="1752600"/>
            <a:ext cx="9144000" cy="4953000"/>
          </a:xfrm>
        </p:spPr>
        <p:txBody>
          <a:bodyPr>
            <a:noAutofit/>
          </a:bodyPr>
          <a:lstStyle/>
          <a:p>
            <a:pPr marL="514350" lvl="0" indent="-514350">
              <a:lnSpc>
                <a:spcPct val="150000"/>
              </a:lnSpc>
              <a:buFont typeface="+mj-lt"/>
              <a:buAutoNum type="arabicPeriod"/>
            </a:pPr>
            <a:r>
              <a:rPr lang="en-US" b="1" dirty="0" smtClean="0">
                <a:latin typeface="Times New Roman" pitchFamily="18" charset="0"/>
                <a:cs typeface="Times New Roman" pitchFamily="18" charset="0"/>
              </a:rPr>
              <a:t>To improve the socio-economic life of rural and urban people at grass-roots level. </a:t>
            </a:r>
          </a:p>
          <a:p>
            <a:pPr marL="514350" lvl="0" indent="-514350">
              <a:lnSpc>
                <a:spcPct val="150000"/>
              </a:lnSpc>
              <a:buFont typeface="+mj-lt"/>
              <a:buAutoNum type="arabicPeriod"/>
            </a:pPr>
            <a:r>
              <a:rPr lang="en-US" b="1" dirty="0" smtClean="0">
                <a:latin typeface="Times New Roman" pitchFamily="18" charset="0"/>
                <a:cs typeface="Times New Roman" pitchFamily="18" charset="0"/>
              </a:rPr>
              <a:t>To support with fully strength by cooperative business for the development of the nation’s economy. </a:t>
            </a:r>
          </a:p>
          <a:p>
            <a:endParaRPr lang="en-US" sz="2800" b="1" dirty="0">
              <a:latin typeface="Times New Roman" pitchFamily="18" charset="0"/>
              <a:ea typeface="Myanmar3" pitchFamily="18" charset="0"/>
              <a:cs typeface="Times New Roman" pitchFamily="18" charset="0"/>
            </a:endParaRPr>
          </a:p>
        </p:txBody>
      </p:sp>
      <p:sp>
        <p:nvSpPr>
          <p:cNvPr id="4" name="Rectangle 3"/>
          <p:cNvSpPr/>
          <p:nvPr/>
        </p:nvSpPr>
        <p:spPr>
          <a:xfrm>
            <a:off x="0" y="6172200"/>
            <a:ext cx="9144000" cy="685800"/>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US" sz="2000" b="1" dirty="0" err="1" smtClean="0">
                <a:solidFill>
                  <a:schemeClr val="tx1"/>
                </a:solidFill>
                <a:latin typeface="Times New Roman" pitchFamily="18" charset="0"/>
                <a:cs typeface="Times New Roman" pitchFamily="18" charset="0"/>
              </a:rPr>
              <a:t>Myanamar</a:t>
            </a:r>
            <a:endParaRPr lang="en-US" sz="2000" b="1" dirty="0">
              <a:solidFill>
                <a:schemeClr val="tx1"/>
              </a:solidFill>
              <a:latin typeface="Times New Roman" pitchFamily="18" charset="0"/>
              <a:cs typeface="Times New Roman" pitchFamily="18" charset="0"/>
            </a:endParaRPr>
          </a:p>
        </p:txBody>
      </p:sp>
      <p:sp>
        <p:nvSpPr>
          <p:cNvPr id="5" name="Date Placeholder 4"/>
          <p:cNvSpPr>
            <a:spLocks noGrp="1"/>
          </p:cNvSpPr>
          <p:nvPr>
            <p:ph type="dt" sz="half" idx="10"/>
          </p:nvPr>
        </p:nvSpPr>
        <p:spPr/>
        <p:txBody>
          <a:bodyPr/>
          <a:lstStyle/>
          <a:p>
            <a:fld id="{41DB518A-AE4C-49D5-8B4C-9E1D14B1EB0A}" type="datetime1">
              <a:rPr lang="en-US" smtClean="0"/>
              <a:pPr/>
              <a:t>6/16/2014</a:t>
            </a:fld>
            <a:endParaRPr lang="en-US"/>
          </a:p>
        </p:txBody>
      </p:sp>
      <p:sp>
        <p:nvSpPr>
          <p:cNvPr id="6" name="Slide Number Placeholder 5"/>
          <p:cNvSpPr>
            <a:spLocks noGrp="1"/>
          </p:cNvSpPr>
          <p:nvPr>
            <p:ph type="sldNum" sz="quarter" idx="12"/>
          </p:nvPr>
        </p:nvSpPr>
        <p:spPr>
          <a:xfrm>
            <a:off x="7010400" y="6569075"/>
            <a:ext cx="2133600" cy="365125"/>
          </a:xfrm>
        </p:spPr>
        <p:txBody>
          <a:bodyPr/>
          <a:lstStyle/>
          <a:p>
            <a:fld id="{B6F15528-21DE-4FAA-801E-634DDDAF4B2B}" type="slidenum">
              <a:rPr lang="en-US" smtClean="0">
                <a:solidFill>
                  <a:schemeClr val="tx1"/>
                </a:solidFill>
              </a:rPr>
              <a:pPr/>
              <a:t>7</a:t>
            </a:fld>
            <a:endParaRPr lang="en-US" dirty="0">
              <a:solidFill>
                <a:schemeClr val="tx1"/>
              </a:solidFill>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0" y="6172200"/>
            <a:ext cx="9144000" cy="685800"/>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US" sz="2000" b="1" dirty="0" err="1" smtClean="0">
                <a:solidFill>
                  <a:schemeClr val="tx1"/>
                </a:solidFill>
                <a:latin typeface="Times New Roman" pitchFamily="18" charset="0"/>
                <a:cs typeface="Times New Roman" pitchFamily="18" charset="0"/>
              </a:rPr>
              <a:t>Myanamar</a:t>
            </a:r>
            <a:endParaRPr lang="en-US" sz="2000" b="1" dirty="0">
              <a:solidFill>
                <a:schemeClr val="tx1"/>
              </a:solidFill>
              <a:latin typeface="Times New Roman" pitchFamily="18" charset="0"/>
              <a:cs typeface="Times New Roman" pitchFamily="18" charset="0"/>
            </a:endParaRPr>
          </a:p>
        </p:txBody>
      </p:sp>
      <p:sp>
        <p:nvSpPr>
          <p:cNvPr id="6" name="Title 1"/>
          <p:cNvSpPr>
            <a:spLocks noGrp="1"/>
          </p:cNvSpPr>
          <p:nvPr>
            <p:ph type="title"/>
          </p:nvPr>
        </p:nvSpPr>
        <p:spPr>
          <a:xfrm>
            <a:off x="0" y="0"/>
            <a:ext cx="9144000" cy="990600"/>
          </a:xfrm>
          <a:solidFill>
            <a:srgbClr val="92D050"/>
          </a:solidFill>
          <a:ln/>
        </p:spPr>
        <p:style>
          <a:lnRef idx="2">
            <a:schemeClr val="accent3">
              <a:shade val="50000"/>
            </a:schemeClr>
          </a:lnRef>
          <a:fillRef idx="1">
            <a:schemeClr val="accent3"/>
          </a:fillRef>
          <a:effectRef idx="0">
            <a:schemeClr val="accent3"/>
          </a:effectRef>
          <a:fontRef idx="minor">
            <a:schemeClr val="lt1"/>
          </a:fontRef>
        </p:style>
        <p:txBody>
          <a:bodyPr>
            <a:normAutofit fontScale="90000"/>
          </a:bodyPr>
          <a:lstStyle/>
          <a:p>
            <a:r>
              <a:rPr lang="en-US" sz="3600" b="1" dirty="0" smtClean="0">
                <a:solidFill>
                  <a:schemeClr val="tx1"/>
                </a:solidFill>
                <a:latin typeface="Times New Roman" pitchFamily="18" charset="0"/>
                <a:cs typeface="Times New Roman" pitchFamily="18" charset="0"/>
              </a:rPr>
              <a:t>The Main Business Conducting by Ministry of Cooperatives</a:t>
            </a:r>
            <a:endParaRPr lang="en-US" sz="3600" dirty="0">
              <a:solidFill>
                <a:schemeClr val="tx1"/>
              </a:solidFill>
              <a:latin typeface="Times New Roman" pitchFamily="18" charset="0"/>
              <a:cs typeface="Times New Roman" pitchFamily="18" charset="0"/>
            </a:endParaRPr>
          </a:p>
        </p:txBody>
      </p:sp>
      <p:sp>
        <p:nvSpPr>
          <p:cNvPr id="5" name="Slide Number Placeholder 4"/>
          <p:cNvSpPr>
            <a:spLocks noGrp="1"/>
          </p:cNvSpPr>
          <p:nvPr>
            <p:ph type="sldNum" sz="quarter" idx="12"/>
          </p:nvPr>
        </p:nvSpPr>
        <p:spPr>
          <a:xfrm>
            <a:off x="6934200" y="6553200"/>
            <a:ext cx="2133600" cy="365125"/>
          </a:xfrm>
        </p:spPr>
        <p:txBody>
          <a:bodyPr/>
          <a:lstStyle/>
          <a:p>
            <a:fld id="{E56FA163-5DFF-4F21-8C02-13737D7EA86E}" type="slidenum">
              <a:rPr lang="en-US" smtClean="0">
                <a:solidFill>
                  <a:schemeClr val="tx1"/>
                </a:solidFill>
              </a:rPr>
              <a:pPr/>
              <a:t>8</a:t>
            </a:fld>
            <a:endParaRPr lang="en-US" dirty="0">
              <a:solidFill>
                <a:schemeClr val="tx1"/>
              </a:solidFill>
            </a:endParaRPr>
          </a:p>
        </p:txBody>
      </p:sp>
      <p:sp>
        <p:nvSpPr>
          <p:cNvPr id="8" name="Content Placeholder 3"/>
          <p:cNvSpPr>
            <a:spLocks noGrp="1"/>
          </p:cNvSpPr>
          <p:nvPr>
            <p:ph sz="quarter" idx="1"/>
          </p:nvPr>
        </p:nvSpPr>
        <p:spPr>
          <a:xfrm>
            <a:off x="0" y="1066800"/>
            <a:ext cx="8915400" cy="4953000"/>
          </a:xfrm>
        </p:spPr>
        <p:txBody>
          <a:bodyPr>
            <a:noAutofit/>
          </a:bodyPr>
          <a:lstStyle/>
          <a:p>
            <a:pPr marL="0" indent="0" algn="just">
              <a:lnSpc>
                <a:spcPct val="150000"/>
              </a:lnSpc>
              <a:spcBef>
                <a:spcPts val="0"/>
              </a:spcBef>
              <a:buNone/>
            </a:pPr>
            <a:r>
              <a:rPr lang="en-US" sz="2800" b="1" dirty="0" smtClean="0">
                <a:latin typeface="Times New Roman" pitchFamily="18" charset="0"/>
                <a:cs typeface="Times New Roman" pitchFamily="18" charset="0"/>
              </a:rPr>
              <a:t>	The Ministry of Cooperatives is mainly conducting the following business to support the peoples’ agriculture and livestock breeding-  </a:t>
            </a:r>
          </a:p>
          <a:p>
            <a:pPr marL="0" indent="0" algn="just">
              <a:lnSpc>
                <a:spcPct val="150000"/>
              </a:lnSpc>
              <a:spcBef>
                <a:spcPts val="0"/>
              </a:spcBef>
              <a:buNone/>
            </a:pPr>
            <a:endParaRPr lang="en-US" sz="2800" b="1" dirty="0" smtClean="0">
              <a:latin typeface="Times New Roman" pitchFamily="18" charset="0"/>
              <a:cs typeface="Times New Roman" pitchFamily="18" charset="0"/>
            </a:endParaRPr>
          </a:p>
          <a:p>
            <a:pPr marL="1250950" lvl="0" indent="-784225" algn="just">
              <a:lnSpc>
                <a:spcPct val="150000"/>
              </a:lnSpc>
              <a:spcBef>
                <a:spcPts val="0"/>
              </a:spcBef>
              <a:buFont typeface="Wingdings" pitchFamily="2" charset="2"/>
              <a:buChar char="Ø"/>
            </a:pPr>
            <a:r>
              <a:rPr lang="en-US" sz="2800" b="1" dirty="0" smtClean="0">
                <a:latin typeface="Times New Roman" pitchFamily="18" charset="0"/>
                <a:cs typeface="Times New Roman" pitchFamily="18" charset="0"/>
              </a:rPr>
              <a:t>Microfinance </a:t>
            </a:r>
          </a:p>
          <a:p>
            <a:pPr marL="1250950" lvl="0" indent="-784225" algn="just">
              <a:lnSpc>
                <a:spcPct val="150000"/>
              </a:lnSpc>
              <a:spcBef>
                <a:spcPts val="0"/>
              </a:spcBef>
              <a:buFont typeface="Wingdings" pitchFamily="2" charset="2"/>
              <a:buChar char="Ø"/>
            </a:pPr>
            <a:r>
              <a:rPr lang="en-US" sz="2800" b="1" dirty="0" smtClean="0">
                <a:latin typeface="Times New Roman" pitchFamily="18" charset="0"/>
                <a:cs typeface="Times New Roman" pitchFamily="18" charset="0"/>
              </a:rPr>
              <a:t>To upgrade the cooperative societies</a:t>
            </a:r>
            <a:endParaRPr lang="en-US" sz="2800" b="1" dirty="0" smtClean="0">
              <a:solidFill>
                <a:schemeClr val="tx1">
                  <a:lumMod val="85000"/>
                  <a:lumOff val="15000"/>
                </a:schemeClr>
              </a:solidFill>
              <a:latin typeface="Times New Roman" pitchFamily="18" charset="0"/>
              <a:cs typeface="Times New Roman" pitchFamily="18" charset="0"/>
            </a:endParaRPr>
          </a:p>
          <a:p>
            <a:pPr marL="73025" indent="-14288" algn="just">
              <a:lnSpc>
                <a:spcPct val="200000"/>
              </a:lnSpc>
              <a:spcBef>
                <a:spcPts val="0"/>
              </a:spcBef>
              <a:buNone/>
              <a:tabLst>
                <a:tab pos="682625" algn="l"/>
              </a:tabLst>
            </a:pPr>
            <a:endParaRPr lang="en-US" sz="2800" b="1" dirty="0" smtClean="0">
              <a:solidFill>
                <a:schemeClr val="tx1">
                  <a:lumMod val="85000"/>
                  <a:lumOff val="15000"/>
                </a:schemeClr>
              </a:solidFill>
              <a:latin typeface="Times New Roman" pitchFamily="18" charset="0"/>
              <a:cs typeface="Times New Roman" pitchFamily="18" charset="0"/>
            </a:endParaRPr>
          </a:p>
          <a:p>
            <a:pPr marL="73025" indent="-14288" algn="just">
              <a:lnSpc>
                <a:spcPct val="200000"/>
              </a:lnSpc>
              <a:spcBef>
                <a:spcPts val="0"/>
              </a:spcBef>
              <a:buNone/>
              <a:tabLst>
                <a:tab pos="682625" algn="l"/>
              </a:tabLst>
            </a:pPr>
            <a:endParaRPr lang="en-US" sz="2800" b="1" dirty="0" smtClean="0">
              <a:solidFill>
                <a:schemeClr val="tx1">
                  <a:lumMod val="85000"/>
                  <a:lumOff val="15000"/>
                </a:schemeClr>
              </a:solidFill>
              <a:latin typeface="Times New Roman" pitchFamily="18" charset="0"/>
              <a:cs typeface="Times New Roman" pitchFamily="18" charset="0"/>
            </a:endParaRPr>
          </a:p>
        </p:txBody>
      </p:sp>
      <p:sp>
        <p:nvSpPr>
          <p:cNvPr id="9" name="Date Placeholder 8"/>
          <p:cNvSpPr>
            <a:spLocks noGrp="1"/>
          </p:cNvSpPr>
          <p:nvPr>
            <p:ph type="dt" sz="half" idx="10"/>
          </p:nvPr>
        </p:nvSpPr>
        <p:spPr/>
        <p:txBody>
          <a:bodyPr/>
          <a:lstStyle/>
          <a:p>
            <a:fld id="{F2A68622-DE50-4170-AF78-6B0D6042B949}" type="datetime1">
              <a:rPr lang="en-US" smtClean="0"/>
              <a:pPr/>
              <a:t>6/16/2014</a:t>
            </a:fld>
            <a:endParaRPr lang="en-US"/>
          </a:p>
        </p:txBody>
      </p:sp>
    </p:spTree>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title"/>
          </p:nvPr>
        </p:nvSpPr>
        <p:spPr>
          <a:xfrm>
            <a:off x="0" y="0"/>
            <a:ext cx="9144000" cy="838200"/>
          </a:xfrm>
          <a:solidFill>
            <a:srgbClr val="92D050"/>
          </a:solidFill>
          <a:ln>
            <a:noFill/>
          </a:ln>
        </p:spPr>
        <p:style>
          <a:lnRef idx="2">
            <a:schemeClr val="accent3">
              <a:shade val="50000"/>
            </a:schemeClr>
          </a:lnRef>
          <a:fillRef idx="1">
            <a:schemeClr val="accent3"/>
          </a:fillRef>
          <a:effectRef idx="0">
            <a:schemeClr val="accent3"/>
          </a:effectRef>
          <a:fontRef idx="minor">
            <a:schemeClr val="lt1"/>
          </a:fontRef>
        </p:style>
        <p:txBody>
          <a:bodyPr>
            <a:normAutofit fontScale="90000"/>
          </a:bodyPr>
          <a:lstStyle/>
          <a:p>
            <a:r>
              <a:rPr lang="en-US" sz="3200" b="1" dirty="0" smtClean="0">
                <a:solidFill>
                  <a:srgbClr val="2E3917"/>
                </a:solidFill>
                <a:latin typeface="Times New Roman" pitchFamily="18" charset="0"/>
                <a:cs typeface="Times New Roman" pitchFamily="18" charset="0"/>
              </a:rPr>
              <a:t>The Current Situation of Cooperative Societies </a:t>
            </a:r>
            <a:br>
              <a:rPr lang="en-US" sz="3200" b="1" dirty="0" smtClean="0">
                <a:solidFill>
                  <a:srgbClr val="2E3917"/>
                </a:solidFill>
                <a:latin typeface="Times New Roman" pitchFamily="18" charset="0"/>
                <a:cs typeface="Times New Roman" pitchFamily="18" charset="0"/>
              </a:rPr>
            </a:br>
            <a:r>
              <a:rPr lang="en-US" sz="3200" b="1" dirty="0" smtClean="0">
                <a:solidFill>
                  <a:srgbClr val="2E3917"/>
                </a:solidFill>
                <a:latin typeface="Times New Roman" pitchFamily="18" charset="0"/>
                <a:cs typeface="Times New Roman" pitchFamily="18" charset="0"/>
              </a:rPr>
              <a:t>as of (31-5-2014)</a:t>
            </a:r>
            <a:endParaRPr lang="en-US" sz="3200" dirty="0" smtClean="0">
              <a:solidFill>
                <a:srgbClr val="2E3917"/>
              </a:solidFill>
              <a:latin typeface="Times New Roman" pitchFamily="18" charset="0"/>
              <a:cs typeface="Times New Roman" pitchFamily="18" charset="0"/>
            </a:endParaRPr>
          </a:p>
        </p:txBody>
      </p:sp>
      <p:sp>
        <p:nvSpPr>
          <p:cNvPr id="5" name="Slide Number Placeholder 4"/>
          <p:cNvSpPr>
            <a:spLocks noGrp="1"/>
          </p:cNvSpPr>
          <p:nvPr>
            <p:ph type="sldNum" sz="quarter" idx="12"/>
          </p:nvPr>
        </p:nvSpPr>
        <p:spPr/>
        <p:txBody>
          <a:bodyPr/>
          <a:lstStyle/>
          <a:p>
            <a:fld id="{E56FA163-5DFF-4F21-8C02-13737D7EA86E}" type="slidenum">
              <a:rPr lang="en-US" smtClean="0"/>
              <a:pPr/>
              <a:t>9</a:t>
            </a:fld>
            <a:endParaRPr lang="en-US"/>
          </a:p>
        </p:txBody>
      </p:sp>
      <p:graphicFrame>
        <p:nvGraphicFramePr>
          <p:cNvPr id="9" name="Table 8"/>
          <p:cNvGraphicFramePr>
            <a:graphicFrameLocks noGrp="1"/>
          </p:cNvGraphicFramePr>
          <p:nvPr>
            <p:extLst>
              <p:ext uri="{D42A27DB-BD31-4B8C-83A1-F6EECF244321}">
                <p14:modId xmlns="" xmlns:p14="http://schemas.microsoft.com/office/powerpoint/2010/main" val="555915448"/>
              </p:ext>
            </p:extLst>
          </p:nvPr>
        </p:nvGraphicFramePr>
        <p:xfrm>
          <a:off x="152401" y="914400"/>
          <a:ext cx="8762999" cy="5683050"/>
        </p:xfrm>
        <a:graphic>
          <a:graphicData uri="http://schemas.openxmlformats.org/drawingml/2006/table">
            <a:tbl>
              <a:tblPr/>
              <a:tblGrid>
                <a:gridCol w="304798"/>
                <a:gridCol w="304800"/>
                <a:gridCol w="4800600"/>
                <a:gridCol w="2362200"/>
                <a:gridCol w="990601"/>
              </a:tblGrid>
              <a:tr h="343193">
                <a:tc gridSpan="2">
                  <a:txBody>
                    <a:bodyPr/>
                    <a:lstStyle/>
                    <a:p>
                      <a:pPr marL="0" marR="0" algn="ctr">
                        <a:spcBef>
                          <a:spcPts val="0"/>
                        </a:spcBef>
                        <a:spcAft>
                          <a:spcPts val="0"/>
                        </a:spcAft>
                      </a:pPr>
                      <a:r>
                        <a:rPr lang="en-US" sz="1600" b="1" dirty="0" smtClean="0">
                          <a:latin typeface="Times New Roman" pitchFamily="18" charset="0"/>
                          <a:ea typeface="Times New Roman"/>
                          <a:cs typeface="Times New Roman" pitchFamily="18" charset="0"/>
                        </a:rPr>
                        <a:t>No.</a:t>
                      </a:r>
                      <a:endParaRPr lang="en-US" sz="1600" dirty="0">
                        <a:latin typeface="Times New Roman" pitchFamily="18" charset="0"/>
                        <a:ea typeface="Times New Roman"/>
                        <a:cs typeface="Times New Roman" pitchFamily="18" charset="0"/>
                      </a:endParaRPr>
                    </a:p>
                  </a:txBody>
                  <a:tcPr marL="35859" marR="3585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a:txBody>
                    <a:bodyPr/>
                    <a:lstStyle/>
                    <a:p>
                      <a:pPr marL="0" marR="0" algn="ctr">
                        <a:spcBef>
                          <a:spcPts val="0"/>
                        </a:spcBef>
                        <a:spcAft>
                          <a:spcPts val="0"/>
                        </a:spcAft>
                      </a:pPr>
                      <a:r>
                        <a:rPr lang="en-US" sz="1600" b="1" dirty="0" smtClean="0">
                          <a:latin typeface="Times New Roman" pitchFamily="18" charset="0"/>
                          <a:ea typeface="Times New Roman"/>
                          <a:cs typeface="Times New Roman" pitchFamily="18" charset="0"/>
                        </a:rPr>
                        <a:t>Type of Society</a:t>
                      </a:r>
                      <a:endParaRPr lang="en-US" sz="1600" dirty="0">
                        <a:latin typeface="Times New Roman" pitchFamily="18" charset="0"/>
                        <a:ea typeface="Times New Roman"/>
                        <a:cs typeface="Times New Roman" pitchFamily="18" charset="0"/>
                      </a:endParaRPr>
                    </a:p>
                  </a:txBody>
                  <a:tcPr marL="35859" marR="3585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b="1" dirty="0" smtClean="0">
                          <a:latin typeface="Times New Roman" pitchFamily="18" charset="0"/>
                          <a:ea typeface="Times New Roman"/>
                          <a:cs typeface="Times New Roman" pitchFamily="18" charset="0"/>
                        </a:rPr>
                        <a:t>Total Societies</a:t>
                      </a:r>
                      <a:r>
                        <a:rPr lang="en-US" sz="1600" b="1" baseline="0" dirty="0" smtClean="0">
                          <a:latin typeface="Times New Roman" pitchFamily="18" charset="0"/>
                          <a:ea typeface="Times New Roman"/>
                          <a:cs typeface="Times New Roman" pitchFamily="18" charset="0"/>
                        </a:rPr>
                        <a:t> (31-5-2014)</a:t>
                      </a:r>
                      <a:endParaRPr lang="en-US" sz="1600" dirty="0">
                        <a:latin typeface="Times New Roman" pitchFamily="18" charset="0"/>
                        <a:ea typeface="Times New Roman"/>
                        <a:cs typeface="Times New Roman" pitchFamily="18" charset="0"/>
                      </a:endParaRPr>
                    </a:p>
                  </a:txBody>
                  <a:tcPr marL="35859" marR="3585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b="1" dirty="0" smtClean="0">
                          <a:latin typeface="Times New Roman" pitchFamily="18" charset="0"/>
                          <a:ea typeface="Times New Roman"/>
                          <a:cs typeface="Times New Roman" pitchFamily="18" charset="0"/>
                        </a:rPr>
                        <a:t>Remark</a:t>
                      </a:r>
                      <a:endParaRPr lang="en-US" sz="1600" dirty="0">
                        <a:latin typeface="Times New Roman" pitchFamily="18" charset="0"/>
                        <a:ea typeface="Times New Roman"/>
                        <a:cs typeface="Times New Roman" pitchFamily="18" charset="0"/>
                      </a:endParaRPr>
                    </a:p>
                  </a:txBody>
                  <a:tcPr marL="35859" marR="3585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60538">
                <a:tc>
                  <a:txBody>
                    <a:bodyPr/>
                    <a:lstStyle/>
                    <a:p>
                      <a:pPr marL="0" marR="0" algn="ctr">
                        <a:spcBef>
                          <a:spcPts val="0"/>
                        </a:spcBef>
                        <a:spcAft>
                          <a:spcPts val="0"/>
                        </a:spcAft>
                      </a:pPr>
                      <a:r>
                        <a:rPr lang="en-US" sz="1600" b="1" dirty="0" smtClean="0">
                          <a:latin typeface="Times New Roman" pitchFamily="18" charset="0"/>
                          <a:ea typeface="Times New Roman"/>
                          <a:cs typeface="Times New Roman" pitchFamily="18" charset="0"/>
                        </a:rPr>
                        <a:t>1</a:t>
                      </a:r>
                      <a:endParaRPr lang="en-US" sz="1600" dirty="0">
                        <a:latin typeface="Times New Roman" pitchFamily="18" charset="0"/>
                        <a:ea typeface="Times New Roman"/>
                        <a:cs typeface="Times New Roman" pitchFamily="18" charset="0"/>
                      </a:endParaRPr>
                    </a:p>
                  </a:txBody>
                  <a:tcPr marL="35859" marR="3585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1600">
                        <a:latin typeface="Times New Roman" pitchFamily="18" charset="0"/>
                        <a:ea typeface="Times New Roman"/>
                        <a:cs typeface="Times New Roman" pitchFamily="18" charset="0"/>
                      </a:endParaRPr>
                    </a:p>
                  </a:txBody>
                  <a:tcPr marL="35859" marR="3585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600" b="1" dirty="0" smtClean="0">
                          <a:latin typeface="Times New Roman" pitchFamily="18" charset="0"/>
                          <a:ea typeface="Times New Roman"/>
                          <a:cs typeface="Times New Roman" pitchFamily="18" charset="0"/>
                        </a:rPr>
                        <a:t>Central Cooperative Society</a:t>
                      </a:r>
                      <a:endParaRPr lang="en-US" sz="1600" dirty="0">
                        <a:latin typeface="Times New Roman" pitchFamily="18" charset="0"/>
                        <a:ea typeface="Times New Roman"/>
                        <a:cs typeface="Times New Roman" pitchFamily="18" charset="0"/>
                      </a:endParaRPr>
                    </a:p>
                  </a:txBody>
                  <a:tcPr marL="35859" marR="3585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spcBef>
                          <a:spcPts val="0"/>
                        </a:spcBef>
                        <a:spcAft>
                          <a:spcPts val="0"/>
                        </a:spcAft>
                      </a:pPr>
                      <a:r>
                        <a:rPr lang="en-US" sz="1600" b="1" dirty="0" smtClean="0">
                          <a:latin typeface="Times New Roman" pitchFamily="18" charset="0"/>
                          <a:ea typeface="Times New Roman"/>
                          <a:cs typeface="Times New Roman" pitchFamily="18" charset="0"/>
                        </a:rPr>
                        <a:t>1</a:t>
                      </a:r>
                      <a:endParaRPr lang="en-US" sz="1600" dirty="0">
                        <a:latin typeface="Times New Roman" pitchFamily="18" charset="0"/>
                        <a:ea typeface="Times New Roman"/>
                        <a:cs typeface="Times New Roman" pitchFamily="18" charset="0"/>
                      </a:endParaRPr>
                    </a:p>
                  </a:txBody>
                  <a:tcPr marL="35859" marR="3585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spcBef>
                          <a:spcPts val="0"/>
                        </a:spcBef>
                        <a:spcAft>
                          <a:spcPts val="0"/>
                        </a:spcAft>
                      </a:pPr>
                      <a:endParaRPr lang="en-US" sz="1600">
                        <a:latin typeface="Times New Roman" pitchFamily="18" charset="0"/>
                        <a:ea typeface="Times New Roman"/>
                        <a:cs typeface="Times New Roman" pitchFamily="18" charset="0"/>
                      </a:endParaRPr>
                    </a:p>
                  </a:txBody>
                  <a:tcPr marL="35859" marR="3585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60538">
                <a:tc>
                  <a:txBody>
                    <a:bodyPr/>
                    <a:lstStyle/>
                    <a:p>
                      <a:pPr marL="0" marR="0" algn="ctr">
                        <a:spcBef>
                          <a:spcPts val="0"/>
                        </a:spcBef>
                        <a:spcAft>
                          <a:spcPts val="0"/>
                        </a:spcAft>
                      </a:pPr>
                      <a:r>
                        <a:rPr lang="en-US" sz="1600" b="1" dirty="0">
                          <a:latin typeface="Times New Roman" pitchFamily="18" charset="0"/>
                          <a:ea typeface="Times New Roman"/>
                          <a:cs typeface="Times New Roman" pitchFamily="18" charset="0"/>
                        </a:rPr>
                        <a:t>2</a:t>
                      </a:r>
                      <a:endParaRPr lang="en-US" sz="1600" dirty="0">
                        <a:latin typeface="Times New Roman" pitchFamily="18" charset="0"/>
                        <a:ea typeface="Times New Roman"/>
                        <a:cs typeface="Times New Roman" pitchFamily="18" charset="0"/>
                      </a:endParaRPr>
                    </a:p>
                  </a:txBody>
                  <a:tcPr marL="35859" marR="3585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1600" dirty="0">
                        <a:latin typeface="Times New Roman" pitchFamily="18" charset="0"/>
                        <a:ea typeface="Times New Roman"/>
                        <a:cs typeface="Times New Roman" pitchFamily="18" charset="0"/>
                      </a:endParaRPr>
                    </a:p>
                  </a:txBody>
                  <a:tcPr marL="35859" marR="3585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600" b="1" dirty="0" smtClean="0">
                          <a:latin typeface="Times New Roman" pitchFamily="18" charset="0"/>
                          <a:ea typeface="Times New Roman"/>
                          <a:cs typeface="Times New Roman" pitchFamily="18" charset="0"/>
                        </a:rPr>
                        <a:t>Production</a:t>
                      </a:r>
                      <a:endParaRPr lang="en-US" sz="1600" dirty="0">
                        <a:latin typeface="Times New Roman" pitchFamily="18" charset="0"/>
                        <a:ea typeface="Times New Roman"/>
                        <a:cs typeface="Times New Roman" pitchFamily="18" charset="0"/>
                      </a:endParaRPr>
                    </a:p>
                  </a:txBody>
                  <a:tcPr marL="35859" marR="3585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spcBef>
                          <a:spcPts val="0"/>
                        </a:spcBef>
                        <a:spcAft>
                          <a:spcPts val="0"/>
                        </a:spcAft>
                      </a:pPr>
                      <a:r>
                        <a:rPr lang="en-US" sz="1600" b="1" dirty="0" smtClean="0">
                          <a:latin typeface="Times New Roman" pitchFamily="18" charset="0"/>
                          <a:ea typeface="Times New Roman"/>
                          <a:cs typeface="Times New Roman" pitchFamily="18" charset="0"/>
                        </a:rPr>
                        <a:t>20745</a:t>
                      </a:r>
                      <a:endParaRPr lang="en-US" sz="1600" b="1" dirty="0">
                        <a:latin typeface="Times New Roman" pitchFamily="18" charset="0"/>
                        <a:ea typeface="Times New Roman"/>
                        <a:cs typeface="Times New Roman" pitchFamily="18" charset="0"/>
                      </a:endParaRPr>
                    </a:p>
                  </a:txBody>
                  <a:tcPr marL="35859" marR="3585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spcBef>
                          <a:spcPts val="0"/>
                        </a:spcBef>
                        <a:spcAft>
                          <a:spcPts val="0"/>
                        </a:spcAft>
                      </a:pPr>
                      <a:endParaRPr lang="en-US" sz="1600" b="1" dirty="0">
                        <a:latin typeface="Times New Roman" pitchFamily="18" charset="0"/>
                        <a:ea typeface="Times New Roman"/>
                        <a:cs typeface="Times New Roman" pitchFamily="18" charset="0"/>
                      </a:endParaRPr>
                    </a:p>
                  </a:txBody>
                  <a:tcPr marL="35859" marR="3585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60538">
                <a:tc>
                  <a:txBody>
                    <a:bodyPr/>
                    <a:lstStyle/>
                    <a:p>
                      <a:pPr marL="0" marR="0" algn="ctr">
                        <a:spcBef>
                          <a:spcPts val="0"/>
                        </a:spcBef>
                        <a:spcAft>
                          <a:spcPts val="0"/>
                        </a:spcAft>
                      </a:pPr>
                      <a:endParaRPr lang="en-US" sz="1600">
                        <a:latin typeface="Times New Roman" pitchFamily="18" charset="0"/>
                        <a:ea typeface="Times New Roman"/>
                        <a:cs typeface="Times New Roman" pitchFamily="18" charset="0"/>
                      </a:endParaRPr>
                    </a:p>
                  </a:txBody>
                  <a:tcPr marL="35859" marR="3585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dirty="0" smtClean="0">
                          <a:latin typeface="Times New Roman" pitchFamily="18" charset="0"/>
                          <a:ea typeface="Times New Roman"/>
                          <a:cs typeface="Times New Roman" pitchFamily="18" charset="0"/>
                        </a:rPr>
                        <a:t>1</a:t>
                      </a:r>
                      <a:endParaRPr lang="en-US" sz="1600" dirty="0">
                        <a:latin typeface="Times New Roman" pitchFamily="18" charset="0"/>
                        <a:ea typeface="Times New Roman"/>
                        <a:cs typeface="Times New Roman" pitchFamily="18" charset="0"/>
                      </a:endParaRPr>
                    </a:p>
                  </a:txBody>
                  <a:tcPr marL="35859" marR="3585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600" dirty="0" smtClean="0">
                          <a:latin typeface="Times New Roman" pitchFamily="18" charset="0"/>
                          <a:ea typeface="Times New Roman"/>
                          <a:cs typeface="Times New Roman" pitchFamily="18" charset="0"/>
                        </a:rPr>
                        <a:t>Agricultural</a:t>
                      </a:r>
                      <a:r>
                        <a:rPr lang="en-US" sz="1600" baseline="0" dirty="0" smtClean="0">
                          <a:latin typeface="Times New Roman" pitchFamily="18" charset="0"/>
                          <a:ea typeface="Times New Roman"/>
                          <a:cs typeface="Times New Roman" pitchFamily="18" charset="0"/>
                        </a:rPr>
                        <a:t> Cooperative Society</a:t>
                      </a:r>
                      <a:endParaRPr lang="en-US" sz="1600" dirty="0">
                        <a:latin typeface="Times New Roman" pitchFamily="18" charset="0"/>
                        <a:ea typeface="Times New Roman"/>
                        <a:cs typeface="Times New Roman" pitchFamily="18" charset="0"/>
                      </a:endParaRPr>
                    </a:p>
                  </a:txBody>
                  <a:tcPr marL="35859" marR="3585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spcBef>
                          <a:spcPts val="0"/>
                        </a:spcBef>
                        <a:spcAft>
                          <a:spcPts val="0"/>
                        </a:spcAft>
                      </a:pPr>
                      <a:r>
                        <a:rPr lang="en-US" sz="1600" dirty="0" smtClean="0">
                          <a:latin typeface="Times New Roman" pitchFamily="18" charset="0"/>
                          <a:ea typeface="Times New Roman"/>
                          <a:cs typeface="Times New Roman" pitchFamily="18" charset="0"/>
                        </a:rPr>
                        <a:t>18170</a:t>
                      </a:r>
                      <a:endParaRPr lang="en-US" sz="1600" dirty="0">
                        <a:latin typeface="Times New Roman" pitchFamily="18" charset="0"/>
                        <a:ea typeface="Times New Roman"/>
                        <a:cs typeface="Times New Roman" pitchFamily="18" charset="0"/>
                      </a:endParaRPr>
                    </a:p>
                  </a:txBody>
                  <a:tcPr marL="35859" marR="3585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spcBef>
                          <a:spcPts val="0"/>
                        </a:spcBef>
                        <a:spcAft>
                          <a:spcPts val="0"/>
                        </a:spcAft>
                      </a:pPr>
                      <a:endParaRPr lang="en-US" sz="1600" dirty="0">
                        <a:latin typeface="Times New Roman" pitchFamily="18" charset="0"/>
                        <a:ea typeface="Times New Roman"/>
                        <a:cs typeface="Times New Roman" pitchFamily="18" charset="0"/>
                      </a:endParaRPr>
                    </a:p>
                  </a:txBody>
                  <a:tcPr marL="35859" marR="3585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60538">
                <a:tc>
                  <a:txBody>
                    <a:bodyPr/>
                    <a:lstStyle/>
                    <a:p>
                      <a:pPr marL="0" marR="0" algn="ctr">
                        <a:spcBef>
                          <a:spcPts val="0"/>
                        </a:spcBef>
                        <a:spcAft>
                          <a:spcPts val="0"/>
                        </a:spcAft>
                      </a:pPr>
                      <a:endParaRPr lang="en-US" sz="1600">
                        <a:latin typeface="Times New Roman" pitchFamily="18" charset="0"/>
                        <a:ea typeface="Times New Roman"/>
                        <a:cs typeface="Times New Roman" pitchFamily="18" charset="0"/>
                      </a:endParaRPr>
                    </a:p>
                  </a:txBody>
                  <a:tcPr marL="35859" marR="3585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dirty="0" smtClean="0">
                          <a:latin typeface="Times New Roman" pitchFamily="18" charset="0"/>
                          <a:ea typeface="Times New Roman"/>
                          <a:cs typeface="Times New Roman" pitchFamily="18" charset="0"/>
                        </a:rPr>
                        <a:t>2</a:t>
                      </a:r>
                      <a:endParaRPr lang="en-US" sz="1600" dirty="0">
                        <a:latin typeface="Times New Roman" pitchFamily="18" charset="0"/>
                        <a:ea typeface="Times New Roman"/>
                        <a:cs typeface="Times New Roman" pitchFamily="18" charset="0"/>
                      </a:endParaRPr>
                    </a:p>
                  </a:txBody>
                  <a:tcPr marL="35859" marR="3585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dirty="0" smtClean="0">
                          <a:latin typeface="Times New Roman" pitchFamily="18" charset="0"/>
                          <a:ea typeface="Times New Roman"/>
                          <a:cs typeface="Times New Roman" pitchFamily="18" charset="0"/>
                        </a:rPr>
                        <a:t>Livestock </a:t>
                      </a:r>
                      <a:r>
                        <a:rPr lang="en-US" sz="1600" baseline="0" dirty="0" smtClean="0">
                          <a:latin typeface="Times New Roman" pitchFamily="18" charset="0"/>
                          <a:ea typeface="Times New Roman"/>
                          <a:cs typeface="Times New Roman" pitchFamily="18" charset="0"/>
                        </a:rPr>
                        <a:t>Cooperative Society</a:t>
                      </a:r>
                      <a:endParaRPr lang="en-US" sz="1600" dirty="0" smtClean="0">
                        <a:latin typeface="Times New Roman" pitchFamily="18" charset="0"/>
                        <a:ea typeface="Times New Roman"/>
                        <a:cs typeface="Times New Roman" pitchFamily="18" charset="0"/>
                      </a:endParaRPr>
                    </a:p>
                  </a:txBody>
                  <a:tcPr marL="35859" marR="3585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spcBef>
                          <a:spcPts val="0"/>
                        </a:spcBef>
                        <a:spcAft>
                          <a:spcPts val="0"/>
                        </a:spcAft>
                      </a:pPr>
                      <a:r>
                        <a:rPr lang="en-US" sz="1600" dirty="0" smtClean="0">
                          <a:latin typeface="Times New Roman" pitchFamily="18" charset="0"/>
                          <a:ea typeface="Times New Roman"/>
                          <a:cs typeface="Times New Roman" pitchFamily="18" charset="0"/>
                        </a:rPr>
                        <a:t>2100</a:t>
                      </a:r>
                      <a:endParaRPr lang="en-US" sz="1600" dirty="0">
                        <a:latin typeface="Times New Roman" pitchFamily="18" charset="0"/>
                        <a:ea typeface="Times New Roman"/>
                        <a:cs typeface="Times New Roman" pitchFamily="18" charset="0"/>
                      </a:endParaRPr>
                    </a:p>
                  </a:txBody>
                  <a:tcPr marL="35859" marR="3585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spcBef>
                          <a:spcPts val="0"/>
                        </a:spcBef>
                        <a:spcAft>
                          <a:spcPts val="0"/>
                        </a:spcAft>
                      </a:pPr>
                      <a:endParaRPr lang="en-US" sz="1600" dirty="0">
                        <a:latin typeface="Times New Roman" pitchFamily="18" charset="0"/>
                        <a:ea typeface="Times New Roman"/>
                        <a:cs typeface="Times New Roman" pitchFamily="18" charset="0"/>
                      </a:endParaRPr>
                    </a:p>
                  </a:txBody>
                  <a:tcPr marL="35859" marR="3585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60538">
                <a:tc>
                  <a:txBody>
                    <a:bodyPr/>
                    <a:lstStyle/>
                    <a:p>
                      <a:pPr marL="0" marR="0" algn="ctr">
                        <a:spcBef>
                          <a:spcPts val="0"/>
                        </a:spcBef>
                        <a:spcAft>
                          <a:spcPts val="0"/>
                        </a:spcAft>
                      </a:pPr>
                      <a:endParaRPr lang="en-US" sz="1600">
                        <a:latin typeface="Times New Roman" pitchFamily="18" charset="0"/>
                        <a:ea typeface="Times New Roman"/>
                        <a:cs typeface="Times New Roman" pitchFamily="18" charset="0"/>
                      </a:endParaRPr>
                    </a:p>
                  </a:txBody>
                  <a:tcPr marL="35859" marR="3585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dirty="0" smtClean="0">
                          <a:latin typeface="Times New Roman" pitchFamily="18" charset="0"/>
                          <a:ea typeface="Times New Roman"/>
                          <a:cs typeface="Times New Roman" pitchFamily="18" charset="0"/>
                        </a:rPr>
                        <a:t>3</a:t>
                      </a:r>
                      <a:endParaRPr lang="en-US" sz="1600" dirty="0">
                        <a:latin typeface="Times New Roman" pitchFamily="18" charset="0"/>
                        <a:ea typeface="Times New Roman"/>
                        <a:cs typeface="Times New Roman" pitchFamily="18" charset="0"/>
                      </a:endParaRPr>
                    </a:p>
                  </a:txBody>
                  <a:tcPr marL="35859" marR="3585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dirty="0" smtClean="0">
                          <a:latin typeface="Times New Roman" pitchFamily="18" charset="0"/>
                          <a:ea typeface="Times New Roman"/>
                          <a:cs typeface="Times New Roman" pitchFamily="18" charset="0"/>
                        </a:rPr>
                        <a:t>Forestry </a:t>
                      </a:r>
                      <a:r>
                        <a:rPr lang="en-US" sz="1600" baseline="0" dirty="0" smtClean="0">
                          <a:latin typeface="Times New Roman" pitchFamily="18" charset="0"/>
                          <a:ea typeface="Times New Roman"/>
                          <a:cs typeface="Times New Roman" pitchFamily="18" charset="0"/>
                        </a:rPr>
                        <a:t>Cooperative Society</a:t>
                      </a:r>
                      <a:endParaRPr lang="en-US" sz="1600" dirty="0" smtClean="0">
                        <a:latin typeface="Times New Roman" pitchFamily="18" charset="0"/>
                        <a:ea typeface="Times New Roman"/>
                        <a:cs typeface="Times New Roman" pitchFamily="18" charset="0"/>
                      </a:endParaRPr>
                    </a:p>
                  </a:txBody>
                  <a:tcPr marL="35859" marR="3585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spcBef>
                          <a:spcPts val="0"/>
                        </a:spcBef>
                        <a:spcAft>
                          <a:spcPts val="0"/>
                        </a:spcAft>
                      </a:pPr>
                      <a:r>
                        <a:rPr lang="en-US" sz="1600" dirty="0" smtClean="0">
                          <a:latin typeface="Times New Roman" pitchFamily="18" charset="0"/>
                          <a:ea typeface="Times New Roman"/>
                          <a:cs typeface="Times New Roman" pitchFamily="18" charset="0"/>
                        </a:rPr>
                        <a:t>15</a:t>
                      </a:r>
                      <a:endParaRPr lang="en-US" sz="1600" dirty="0">
                        <a:latin typeface="Times New Roman" pitchFamily="18" charset="0"/>
                        <a:ea typeface="Times New Roman"/>
                        <a:cs typeface="Times New Roman" pitchFamily="18" charset="0"/>
                      </a:endParaRPr>
                    </a:p>
                  </a:txBody>
                  <a:tcPr marL="35859" marR="3585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spcBef>
                          <a:spcPts val="0"/>
                        </a:spcBef>
                        <a:spcAft>
                          <a:spcPts val="0"/>
                        </a:spcAft>
                      </a:pPr>
                      <a:endParaRPr lang="en-US" sz="1600" dirty="0">
                        <a:latin typeface="Times New Roman" pitchFamily="18" charset="0"/>
                        <a:ea typeface="Times New Roman"/>
                        <a:cs typeface="Times New Roman" pitchFamily="18" charset="0"/>
                      </a:endParaRPr>
                    </a:p>
                  </a:txBody>
                  <a:tcPr marL="35859" marR="3585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60538">
                <a:tc>
                  <a:txBody>
                    <a:bodyPr/>
                    <a:lstStyle/>
                    <a:p>
                      <a:pPr marL="0" marR="0" algn="ctr">
                        <a:spcBef>
                          <a:spcPts val="0"/>
                        </a:spcBef>
                        <a:spcAft>
                          <a:spcPts val="0"/>
                        </a:spcAft>
                      </a:pPr>
                      <a:endParaRPr lang="en-US" sz="1600">
                        <a:latin typeface="Times New Roman" pitchFamily="18" charset="0"/>
                        <a:ea typeface="Times New Roman"/>
                        <a:cs typeface="Times New Roman" pitchFamily="18" charset="0"/>
                      </a:endParaRPr>
                    </a:p>
                  </a:txBody>
                  <a:tcPr marL="35859" marR="3585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dirty="0" smtClean="0">
                          <a:latin typeface="Times New Roman" pitchFamily="18" charset="0"/>
                          <a:ea typeface="Times New Roman"/>
                          <a:cs typeface="Times New Roman" pitchFamily="18" charset="0"/>
                        </a:rPr>
                        <a:t>4</a:t>
                      </a:r>
                      <a:endParaRPr lang="en-US" sz="1600" dirty="0">
                        <a:latin typeface="Times New Roman" pitchFamily="18" charset="0"/>
                        <a:ea typeface="Times New Roman"/>
                        <a:cs typeface="Times New Roman" pitchFamily="18" charset="0"/>
                      </a:endParaRPr>
                    </a:p>
                  </a:txBody>
                  <a:tcPr marL="35859" marR="3585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dirty="0" smtClean="0">
                          <a:latin typeface="Times New Roman" pitchFamily="18" charset="0"/>
                          <a:ea typeface="Times New Roman"/>
                          <a:cs typeface="Times New Roman" pitchFamily="18" charset="0"/>
                        </a:rPr>
                        <a:t>Industrial</a:t>
                      </a:r>
                      <a:r>
                        <a:rPr lang="en-US" sz="1600" baseline="0" dirty="0" smtClean="0">
                          <a:latin typeface="Times New Roman" pitchFamily="18" charset="0"/>
                          <a:ea typeface="Times New Roman"/>
                          <a:cs typeface="Times New Roman" pitchFamily="18" charset="0"/>
                        </a:rPr>
                        <a:t> Cooperative Society</a:t>
                      </a:r>
                      <a:endParaRPr lang="en-US" sz="1600" dirty="0" smtClean="0">
                        <a:latin typeface="Times New Roman" pitchFamily="18" charset="0"/>
                        <a:ea typeface="Times New Roman"/>
                        <a:cs typeface="Times New Roman" pitchFamily="18" charset="0"/>
                      </a:endParaRPr>
                    </a:p>
                  </a:txBody>
                  <a:tcPr marL="35859" marR="3585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spcBef>
                          <a:spcPts val="0"/>
                        </a:spcBef>
                        <a:spcAft>
                          <a:spcPts val="0"/>
                        </a:spcAft>
                      </a:pPr>
                      <a:r>
                        <a:rPr lang="en-US" sz="1600" dirty="0" smtClean="0">
                          <a:latin typeface="Times New Roman" pitchFamily="18" charset="0"/>
                          <a:ea typeface="Times New Roman"/>
                          <a:cs typeface="Times New Roman" pitchFamily="18" charset="0"/>
                        </a:rPr>
                        <a:t>460</a:t>
                      </a:r>
                      <a:endParaRPr lang="en-US" sz="1600" dirty="0">
                        <a:latin typeface="Times New Roman" pitchFamily="18" charset="0"/>
                        <a:ea typeface="Times New Roman"/>
                        <a:cs typeface="Times New Roman" pitchFamily="18" charset="0"/>
                      </a:endParaRPr>
                    </a:p>
                  </a:txBody>
                  <a:tcPr marL="35859" marR="3585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spcBef>
                          <a:spcPts val="0"/>
                        </a:spcBef>
                        <a:spcAft>
                          <a:spcPts val="0"/>
                        </a:spcAft>
                      </a:pPr>
                      <a:endParaRPr lang="en-US" sz="1600" dirty="0">
                        <a:latin typeface="Times New Roman" pitchFamily="18" charset="0"/>
                        <a:ea typeface="Times New Roman"/>
                        <a:cs typeface="Times New Roman" pitchFamily="18" charset="0"/>
                      </a:endParaRPr>
                    </a:p>
                  </a:txBody>
                  <a:tcPr marL="35859" marR="3585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60538">
                <a:tc>
                  <a:txBody>
                    <a:bodyPr/>
                    <a:lstStyle/>
                    <a:p>
                      <a:pPr marL="0" marR="0" algn="ctr">
                        <a:spcBef>
                          <a:spcPts val="0"/>
                        </a:spcBef>
                        <a:spcAft>
                          <a:spcPts val="0"/>
                        </a:spcAft>
                      </a:pPr>
                      <a:r>
                        <a:rPr lang="en-US" sz="1600" b="1" dirty="0" smtClean="0">
                          <a:latin typeface="Times New Roman" pitchFamily="18" charset="0"/>
                          <a:ea typeface="Times New Roman"/>
                          <a:cs typeface="Times New Roman" pitchFamily="18" charset="0"/>
                        </a:rPr>
                        <a:t>3</a:t>
                      </a:r>
                      <a:endParaRPr lang="en-US" sz="1600" dirty="0">
                        <a:latin typeface="Times New Roman" pitchFamily="18" charset="0"/>
                        <a:ea typeface="Times New Roman"/>
                        <a:cs typeface="Times New Roman" pitchFamily="18" charset="0"/>
                      </a:endParaRPr>
                    </a:p>
                  </a:txBody>
                  <a:tcPr marL="35859" marR="3585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1600">
                        <a:latin typeface="Times New Roman" pitchFamily="18" charset="0"/>
                        <a:ea typeface="Times New Roman"/>
                        <a:cs typeface="Times New Roman" pitchFamily="18" charset="0"/>
                      </a:endParaRPr>
                    </a:p>
                  </a:txBody>
                  <a:tcPr marL="35859" marR="3585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600" b="1" dirty="0" smtClean="0">
                          <a:latin typeface="Times New Roman" pitchFamily="18" charset="0"/>
                          <a:ea typeface="Times New Roman"/>
                          <a:cs typeface="Times New Roman" pitchFamily="18" charset="0"/>
                        </a:rPr>
                        <a:t>Services</a:t>
                      </a:r>
                      <a:endParaRPr lang="en-US" sz="1600" dirty="0">
                        <a:latin typeface="Times New Roman" pitchFamily="18" charset="0"/>
                        <a:ea typeface="Times New Roman"/>
                        <a:cs typeface="Times New Roman" pitchFamily="18" charset="0"/>
                      </a:endParaRPr>
                    </a:p>
                  </a:txBody>
                  <a:tcPr marL="35859" marR="3585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spcBef>
                          <a:spcPts val="0"/>
                        </a:spcBef>
                        <a:spcAft>
                          <a:spcPts val="0"/>
                        </a:spcAft>
                      </a:pPr>
                      <a:r>
                        <a:rPr lang="en-US" sz="1600" b="1" dirty="0" smtClean="0">
                          <a:latin typeface="Times New Roman" pitchFamily="18" charset="0"/>
                          <a:ea typeface="Times New Roman"/>
                          <a:cs typeface="Times New Roman" pitchFamily="18" charset="0"/>
                        </a:rPr>
                        <a:t>4016</a:t>
                      </a:r>
                      <a:endParaRPr lang="en-US" sz="1600" b="1" dirty="0">
                        <a:latin typeface="Times New Roman" pitchFamily="18" charset="0"/>
                        <a:ea typeface="Times New Roman"/>
                        <a:cs typeface="Times New Roman" pitchFamily="18" charset="0"/>
                      </a:endParaRPr>
                    </a:p>
                  </a:txBody>
                  <a:tcPr marL="35859" marR="3585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spcBef>
                          <a:spcPts val="0"/>
                        </a:spcBef>
                        <a:spcAft>
                          <a:spcPts val="0"/>
                        </a:spcAft>
                      </a:pPr>
                      <a:endParaRPr lang="en-US" sz="1600" dirty="0">
                        <a:latin typeface="Times New Roman" pitchFamily="18" charset="0"/>
                        <a:ea typeface="Times New Roman"/>
                        <a:cs typeface="Times New Roman" pitchFamily="18" charset="0"/>
                      </a:endParaRPr>
                    </a:p>
                  </a:txBody>
                  <a:tcPr marL="35859" marR="3585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60538">
                <a:tc>
                  <a:txBody>
                    <a:bodyPr/>
                    <a:lstStyle/>
                    <a:p>
                      <a:pPr marL="0" marR="0" algn="ctr">
                        <a:spcBef>
                          <a:spcPts val="0"/>
                        </a:spcBef>
                        <a:spcAft>
                          <a:spcPts val="0"/>
                        </a:spcAft>
                      </a:pPr>
                      <a:endParaRPr lang="en-US" sz="1600" dirty="0">
                        <a:latin typeface="Times New Roman" pitchFamily="18" charset="0"/>
                        <a:ea typeface="Times New Roman"/>
                        <a:cs typeface="Times New Roman" pitchFamily="18" charset="0"/>
                      </a:endParaRPr>
                    </a:p>
                  </a:txBody>
                  <a:tcPr marL="35859" marR="3585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dirty="0" smtClean="0">
                          <a:latin typeface="Times New Roman" pitchFamily="18" charset="0"/>
                          <a:ea typeface="Times New Roman"/>
                          <a:cs typeface="Times New Roman" pitchFamily="18" charset="0"/>
                        </a:rPr>
                        <a:t>1</a:t>
                      </a:r>
                      <a:endParaRPr lang="en-US" sz="1600" dirty="0">
                        <a:latin typeface="Times New Roman" pitchFamily="18" charset="0"/>
                        <a:ea typeface="Times New Roman"/>
                        <a:cs typeface="Times New Roman" pitchFamily="18" charset="0"/>
                      </a:endParaRPr>
                    </a:p>
                  </a:txBody>
                  <a:tcPr marL="35859" marR="3585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spc="-30" dirty="0" smtClean="0">
                          <a:latin typeface="Times New Roman" pitchFamily="18" charset="0"/>
                          <a:ea typeface="Times New Roman"/>
                          <a:cs typeface="Times New Roman" pitchFamily="18" charset="0"/>
                        </a:rPr>
                        <a:t>Transportation </a:t>
                      </a:r>
                      <a:r>
                        <a:rPr lang="en-US" sz="1600" baseline="0" dirty="0" smtClean="0">
                          <a:latin typeface="Times New Roman" pitchFamily="18" charset="0"/>
                          <a:ea typeface="Times New Roman"/>
                          <a:cs typeface="Times New Roman" pitchFamily="18" charset="0"/>
                        </a:rPr>
                        <a:t>Cooperative Society</a:t>
                      </a:r>
                      <a:endParaRPr lang="en-US" sz="1600" dirty="0" smtClean="0">
                        <a:latin typeface="Times New Roman" pitchFamily="18" charset="0"/>
                        <a:ea typeface="Times New Roman"/>
                        <a:cs typeface="Times New Roman" pitchFamily="18" charset="0"/>
                      </a:endParaRPr>
                    </a:p>
                  </a:txBody>
                  <a:tcPr marL="35859" marR="3585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spcBef>
                          <a:spcPts val="0"/>
                        </a:spcBef>
                        <a:spcAft>
                          <a:spcPts val="0"/>
                        </a:spcAft>
                      </a:pPr>
                      <a:r>
                        <a:rPr lang="en-US" sz="1600" dirty="0" smtClean="0">
                          <a:latin typeface="Times New Roman" pitchFamily="18" charset="0"/>
                          <a:ea typeface="Times New Roman"/>
                          <a:cs typeface="Times New Roman" pitchFamily="18" charset="0"/>
                        </a:rPr>
                        <a:t>107</a:t>
                      </a:r>
                      <a:endParaRPr lang="en-US" sz="1600" dirty="0">
                        <a:latin typeface="Times New Roman" pitchFamily="18" charset="0"/>
                        <a:ea typeface="Times New Roman"/>
                        <a:cs typeface="Times New Roman" pitchFamily="18" charset="0"/>
                      </a:endParaRPr>
                    </a:p>
                  </a:txBody>
                  <a:tcPr marL="35859" marR="3585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spcBef>
                          <a:spcPts val="0"/>
                        </a:spcBef>
                        <a:spcAft>
                          <a:spcPts val="0"/>
                        </a:spcAft>
                      </a:pPr>
                      <a:endParaRPr lang="en-US" sz="1600" dirty="0">
                        <a:latin typeface="Times New Roman" pitchFamily="18" charset="0"/>
                        <a:ea typeface="Times New Roman"/>
                        <a:cs typeface="Times New Roman" pitchFamily="18" charset="0"/>
                      </a:endParaRPr>
                    </a:p>
                  </a:txBody>
                  <a:tcPr marL="35859" marR="3585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60538">
                <a:tc>
                  <a:txBody>
                    <a:bodyPr/>
                    <a:lstStyle/>
                    <a:p>
                      <a:pPr marL="0" marR="0" algn="ctr">
                        <a:spcBef>
                          <a:spcPts val="0"/>
                        </a:spcBef>
                        <a:spcAft>
                          <a:spcPts val="0"/>
                        </a:spcAft>
                      </a:pPr>
                      <a:endParaRPr lang="en-US" sz="1600" dirty="0">
                        <a:latin typeface="Times New Roman" pitchFamily="18" charset="0"/>
                        <a:ea typeface="Times New Roman"/>
                        <a:cs typeface="Times New Roman" pitchFamily="18" charset="0"/>
                      </a:endParaRPr>
                    </a:p>
                  </a:txBody>
                  <a:tcPr marL="35859" marR="3585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dirty="0" smtClean="0">
                          <a:latin typeface="Times New Roman" pitchFamily="18" charset="0"/>
                          <a:ea typeface="Times New Roman"/>
                          <a:cs typeface="Times New Roman" pitchFamily="18" charset="0"/>
                        </a:rPr>
                        <a:t>2</a:t>
                      </a:r>
                      <a:endParaRPr lang="en-US" sz="1600" dirty="0">
                        <a:latin typeface="Times New Roman" pitchFamily="18" charset="0"/>
                        <a:ea typeface="Times New Roman"/>
                        <a:cs typeface="Times New Roman" pitchFamily="18" charset="0"/>
                      </a:endParaRPr>
                    </a:p>
                  </a:txBody>
                  <a:tcPr marL="35859" marR="3585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dirty="0" smtClean="0">
                          <a:latin typeface="Times New Roman" pitchFamily="18" charset="0"/>
                          <a:ea typeface="Times New Roman"/>
                          <a:cs typeface="Times New Roman" pitchFamily="18" charset="0"/>
                        </a:rPr>
                        <a:t>Microfinance</a:t>
                      </a:r>
                      <a:r>
                        <a:rPr lang="en-US" sz="1600" baseline="0" dirty="0" smtClean="0">
                          <a:latin typeface="Times New Roman" pitchFamily="18" charset="0"/>
                          <a:ea typeface="Times New Roman"/>
                          <a:cs typeface="Times New Roman" pitchFamily="18" charset="0"/>
                        </a:rPr>
                        <a:t> Cooperative Society</a:t>
                      </a:r>
                      <a:endParaRPr lang="en-US" sz="1600" dirty="0" smtClean="0">
                        <a:latin typeface="Times New Roman" pitchFamily="18" charset="0"/>
                        <a:ea typeface="Times New Roman"/>
                        <a:cs typeface="Times New Roman" pitchFamily="18" charset="0"/>
                      </a:endParaRPr>
                    </a:p>
                  </a:txBody>
                  <a:tcPr marL="35859" marR="3585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spcBef>
                          <a:spcPts val="0"/>
                        </a:spcBef>
                        <a:spcAft>
                          <a:spcPts val="0"/>
                        </a:spcAft>
                      </a:pPr>
                      <a:r>
                        <a:rPr lang="en-US" sz="1600" dirty="0" smtClean="0">
                          <a:latin typeface="Times New Roman" pitchFamily="18" charset="0"/>
                          <a:ea typeface="Times New Roman"/>
                          <a:cs typeface="Times New Roman" pitchFamily="18" charset="0"/>
                        </a:rPr>
                        <a:t>3694</a:t>
                      </a:r>
                      <a:endParaRPr lang="en-US" sz="1600" dirty="0">
                        <a:latin typeface="Times New Roman" pitchFamily="18" charset="0"/>
                        <a:ea typeface="Times New Roman"/>
                        <a:cs typeface="Times New Roman" pitchFamily="18" charset="0"/>
                      </a:endParaRPr>
                    </a:p>
                  </a:txBody>
                  <a:tcPr marL="35859" marR="3585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spcBef>
                          <a:spcPts val="0"/>
                        </a:spcBef>
                        <a:spcAft>
                          <a:spcPts val="0"/>
                        </a:spcAft>
                      </a:pPr>
                      <a:endParaRPr lang="en-US" sz="1600" dirty="0">
                        <a:latin typeface="Times New Roman" pitchFamily="18" charset="0"/>
                        <a:ea typeface="Times New Roman"/>
                        <a:cs typeface="Times New Roman" pitchFamily="18" charset="0"/>
                      </a:endParaRPr>
                    </a:p>
                  </a:txBody>
                  <a:tcPr marL="35859" marR="3585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60538">
                <a:tc>
                  <a:txBody>
                    <a:bodyPr/>
                    <a:lstStyle/>
                    <a:p>
                      <a:pPr marL="0" marR="0" algn="ctr">
                        <a:spcBef>
                          <a:spcPts val="0"/>
                        </a:spcBef>
                        <a:spcAft>
                          <a:spcPts val="0"/>
                        </a:spcAft>
                      </a:pPr>
                      <a:endParaRPr lang="en-US" sz="1600" dirty="0">
                        <a:latin typeface="Times New Roman" pitchFamily="18" charset="0"/>
                        <a:ea typeface="Times New Roman"/>
                        <a:cs typeface="Times New Roman" pitchFamily="18" charset="0"/>
                      </a:endParaRPr>
                    </a:p>
                  </a:txBody>
                  <a:tcPr marL="35859" marR="3585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dirty="0" smtClean="0">
                          <a:latin typeface="Times New Roman" pitchFamily="18" charset="0"/>
                          <a:ea typeface="Times New Roman"/>
                          <a:cs typeface="Times New Roman" pitchFamily="18" charset="0"/>
                        </a:rPr>
                        <a:t>3</a:t>
                      </a:r>
                      <a:endParaRPr lang="en-US" sz="1600" dirty="0">
                        <a:latin typeface="Times New Roman" pitchFamily="18" charset="0"/>
                        <a:ea typeface="Times New Roman"/>
                        <a:cs typeface="Times New Roman" pitchFamily="18" charset="0"/>
                      </a:endParaRPr>
                    </a:p>
                  </a:txBody>
                  <a:tcPr marL="35859" marR="3585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dirty="0" smtClean="0">
                          <a:latin typeface="Times New Roman" pitchFamily="18" charset="0"/>
                          <a:ea typeface="Times New Roman"/>
                          <a:cs typeface="Times New Roman" pitchFamily="18" charset="0"/>
                        </a:rPr>
                        <a:t>Social </a:t>
                      </a:r>
                      <a:r>
                        <a:rPr lang="en-US" sz="1600" baseline="0" dirty="0" smtClean="0">
                          <a:latin typeface="Times New Roman" pitchFamily="18" charset="0"/>
                          <a:ea typeface="Times New Roman"/>
                          <a:cs typeface="Times New Roman" pitchFamily="18" charset="0"/>
                        </a:rPr>
                        <a:t>Cooperative Society</a:t>
                      </a:r>
                      <a:endParaRPr lang="en-US" sz="1600" dirty="0" smtClean="0">
                        <a:latin typeface="Times New Roman" pitchFamily="18" charset="0"/>
                        <a:ea typeface="Times New Roman"/>
                        <a:cs typeface="Times New Roman" pitchFamily="18" charset="0"/>
                      </a:endParaRPr>
                    </a:p>
                  </a:txBody>
                  <a:tcPr marL="35859" marR="3585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spcBef>
                          <a:spcPts val="0"/>
                        </a:spcBef>
                        <a:spcAft>
                          <a:spcPts val="0"/>
                        </a:spcAft>
                      </a:pPr>
                      <a:r>
                        <a:rPr lang="en-US" sz="1600" dirty="0" smtClean="0">
                          <a:latin typeface="Times New Roman" pitchFamily="18" charset="0"/>
                          <a:ea typeface="Times New Roman"/>
                          <a:cs typeface="Times New Roman" pitchFamily="18" charset="0"/>
                        </a:rPr>
                        <a:t>35</a:t>
                      </a:r>
                      <a:endParaRPr lang="en-US" sz="1600" dirty="0">
                        <a:latin typeface="Times New Roman" pitchFamily="18" charset="0"/>
                        <a:ea typeface="Times New Roman"/>
                        <a:cs typeface="Times New Roman" pitchFamily="18" charset="0"/>
                      </a:endParaRPr>
                    </a:p>
                  </a:txBody>
                  <a:tcPr marL="35859" marR="3585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spcBef>
                          <a:spcPts val="0"/>
                        </a:spcBef>
                        <a:spcAft>
                          <a:spcPts val="0"/>
                        </a:spcAft>
                      </a:pPr>
                      <a:endParaRPr lang="en-US" sz="1600" dirty="0">
                        <a:latin typeface="Times New Roman" pitchFamily="18" charset="0"/>
                        <a:ea typeface="Times New Roman"/>
                        <a:cs typeface="Times New Roman" pitchFamily="18" charset="0"/>
                      </a:endParaRPr>
                    </a:p>
                  </a:txBody>
                  <a:tcPr marL="35859" marR="3585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60538">
                <a:tc>
                  <a:txBody>
                    <a:bodyPr/>
                    <a:lstStyle/>
                    <a:p>
                      <a:pPr marL="0" marR="0" algn="ctr">
                        <a:spcBef>
                          <a:spcPts val="0"/>
                        </a:spcBef>
                        <a:spcAft>
                          <a:spcPts val="0"/>
                        </a:spcAft>
                      </a:pPr>
                      <a:endParaRPr lang="en-US" sz="1600" dirty="0">
                        <a:latin typeface="Times New Roman" pitchFamily="18" charset="0"/>
                        <a:ea typeface="Times New Roman"/>
                        <a:cs typeface="Times New Roman" pitchFamily="18" charset="0"/>
                      </a:endParaRPr>
                    </a:p>
                  </a:txBody>
                  <a:tcPr marL="35859" marR="3585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dirty="0" smtClean="0">
                          <a:latin typeface="Times New Roman" pitchFamily="18" charset="0"/>
                          <a:ea typeface="Times New Roman"/>
                          <a:cs typeface="Times New Roman" pitchFamily="18" charset="0"/>
                        </a:rPr>
                        <a:t>4</a:t>
                      </a:r>
                      <a:endParaRPr lang="en-US" sz="1600" dirty="0">
                        <a:latin typeface="Times New Roman" pitchFamily="18" charset="0"/>
                        <a:ea typeface="Times New Roman"/>
                        <a:cs typeface="Times New Roman" pitchFamily="18" charset="0"/>
                      </a:endParaRPr>
                    </a:p>
                  </a:txBody>
                  <a:tcPr marL="35859" marR="3585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dirty="0" smtClean="0">
                          <a:latin typeface="Times New Roman" pitchFamily="18" charset="0"/>
                          <a:ea typeface="Times New Roman"/>
                          <a:cs typeface="Times New Roman" pitchFamily="18" charset="0"/>
                        </a:rPr>
                        <a:t>Construction</a:t>
                      </a:r>
                      <a:r>
                        <a:rPr lang="en-US" sz="1600" baseline="0" dirty="0" smtClean="0">
                          <a:latin typeface="Times New Roman" pitchFamily="18" charset="0"/>
                          <a:ea typeface="Times New Roman"/>
                          <a:cs typeface="Times New Roman" pitchFamily="18" charset="0"/>
                        </a:rPr>
                        <a:t> Cooperative Society</a:t>
                      </a:r>
                      <a:endParaRPr lang="en-US" sz="1600" dirty="0" smtClean="0">
                        <a:latin typeface="Times New Roman" pitchFamily="18" charset="0"/>
                        <a:ea typeface="Times New Roman"/>
                        <a:cs typeface="Times New Roman" pitchFamily="18" charset="0"/>
                      </a:endParaRPr>
                    </a:p>
                  </a:txBody>
                  <a:tcPr marL="35859" marR="3585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spcBef>
                          <a:spcPts val="0"/>
                        </a:spcBef>
                        <a:spcAft>
                          <a:spcPts val="0"/>
                        </a:spcAft>
                      </a:pPr>
                      <a:r>
                        <a:rPr lang="en-US" sz="1600" dirty="0" smtClean="0">
                          <a:latin typeface="Times New Roman" pitchFamily="18" charset="0"/>
                          <a:ea typeface="Times New Roman"/>
                          <a:cs typeface="Times New Roman" pitchFamily="18" charset="0"/>
                        </a:rPr>
                        <a:t>50</a:t>
                      </a:r>
                      <a:endParaRPr lang="en-US" sz="1600" dirty="0">
                        <a:latin typeface="Times New Roman" pitchFamily="18" charset="0"/>
                        <a:ea typeface="Times New Roman"/>
                        <a:cs typeface="Times New Roman" pitchFamily="18" charset="0"/>
                      </a:endParaRPr>
                    </a:p>
                  </a:txBody>
                  <a:tcPr marL="35859" marR="3585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spcBef>
                          <a:spcPts val="0"/>
                        </a:spcBef>
                        <a:spcAft>
                          <a:spcPts val="0"/>
                        </a:spcAft>
                      </a:pPr>
                      <a:endParaRPr lang="en-US" sz="1600" dirty="0">
                        <a:latin typeface="Times New Roman" pitchFamily="18" charset="0"/>
                        <a:ea typeface="Times New Roman"/>
                        <a:cs typeface="Times New Roman" pitchFamily="18" charset="0"/>
                      </a:endParaRPr>
                    </a:p>
                  </a:txBody>
                  <a:tcPr marL="35859" marR="3585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60538">
                <a:tc>
                  <a:txBody>
                    <a:bodyPr/>
                    <a:lstStyle/>
                    <a:p>
                      <a:pPr marL="0" marR="0" algn="ctr">
                        <a:spcBef>
                          <a:spcPts val="0"/>
                        </a:spcBef>
                        <a:spcAft>
                          <a:spcPts val="0"/>
                        </a:spcAft>
                      </a:pPr>
                      <a:endParaRPr lang="en-US" sz="1600" dirty="0">
                        <a:latin typeface="Times New Roman" pitchFamily="18" charset="0"/>
                        <a:ea typeface="Times New Roman"/>
                        <a:cs typeface="Times New Roman" pitchFamily="18" charset="0"/>
                      </a:endParaRPr>
                    </a:p>
                  </a:txBody>
                  <a:tcPr marL="35859" marR="3585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dirty="0" smtClean="0">
                          <a:latin typeface="Times New Roman" pitchFamily="18" charset="0"/>
                          <a:ea typeface="Times New Roman"/>
                          <a:cs typeface="Times New Roman" pitchFamily="18" charset="0"/>
                        </a:rPr>
                        <a:t>5</a:t>
                      </a:r>
                      <a:endParaRPr lang="en-US" sz="1600" dirty="0">
                        <a:latin typeface="Times New Roman" pitchFamily="18" charset="0"/>
                        <a:ea typeface="Times New Roman"/>
                        <a:cs typeface="Times New Roman" pitchFamily="18" charset="0"/>
                      </a:endParaRPr>
                    </a:p>
                  </a:txBody>
                  <a:tcPr marL="35859" marR="3585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dirty="0" smtClean="0">
                          <a:latin typeface="Times New Roman" pitchFamily="18" charset="0"/>
                          <a:ea typeface="Times New Roman"/>
                          <a:cs typeface="Times New Roman" pitchFamily="18" charset="0"/>
                        </a:rPr>
                        <a:t>Other Services</a:t>
                      </a:r>
                      <a:r>
                        <a:rPr lang="en-US" sz="1600" baseline="0" dirty="0" smtClean="0">
                          <a:latin typeface="Times New Roman" pitchFamily="18" charset="0"/>
                          <a:ea typeface="Times New Roman"/>
                          <a:cs typeface="Times New Roman" pitchFamily="18" charset="0"/>
                        </a:rPr>
                        <a:t> Cooperative Society</a:t>
                      </a:r>
                      <a:endParaRPr lang="en-US" sz="1600" dirty="0" smtClean="0">
                        <a:latin typeface="Times New Roman" pitchFamily="18" charset="0"/>
                        <a:ea typeface="Times New Roman"/>
                        <a:cs typeface="Times New Roman" pitchFamily="18" charset="0"/>
                      </a:endParaRPr>
                    </a:p>
                  </a:txBody>
                  <a:tcPr marL="35859" marR="3585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spcBef>
                          <a:spcPts val="0"/>
                        </a:spcBef>
                        <a:spcAft>
                          <a:spcPts val="0"/>
                        </a:spcAft>
                      </a:pPr>
                      <a:r>
                        <a:rPr lang="en-US" sz="1600" dirty="0" smtClean="0">
                          <a:latin typeface="Times New Roman" pitchFamily="18" charset="0"/>
                          <a:ea typeface="Times New Roman"/>
                          <a:cs typeface="Times New Roman" pitchFamily="18" charset="0"/>
                        </a:rPr>
                        <a:t>130</a:t>
                      </a:r>
                      <a:endParaRPr lang="en-US" sz="1600" dirty="0">
                        <a:latin typeface="Times New Roman" pitchFamily="18" charset="0"/>
                        <a:ea typeface="Times New Roman"/>
                        <a:cs typeface="Times New Roman" pitchFamily="18" charset="0"/>
                      </a:endParaRPr>
                    </a:p>
                  </a:txBody>
                  <a:tcPr marL="35859" marR="3585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spcBef>
                          <a:spcPts val="0"/>
                        </a:spcBef>
                        <a:spcAft>
                          <a:spcPts val="0"/>
                        </a:spcAft>
                      </a:pPr>
                      <a:endParaRPr lang="en-US" sz="1600" dirty="0">
                        <a:latin typeface="Times New Roman" pitchFamily="18" charset="0"/>
                        <a:ea typeface="Times New Roman"/>
                        <a:cs typeface="Times New Roman" pitchFamily="18" charset="0"/>
                      </a:endParaRPr>
                    </a:p>
                  </a:txBody>
                  <a:tcPr marL="35859" marR="3585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60538">
                <a:tc>
                  <a:txBody>
                    <a:bodyPr/>
                    <a:lstStyle/>
                    <a:p>
                      <a:pPr marL="0" marR="0" algn="ctr">
                        <a:spcBef>
                          <a:spcPts val="0"/>
                        </a:spcBef>
                        <a:spcAft>
                          <a:spcPts val="0"/>
                        </a:spcAft>
                      </a:pPr>
                      <a:r>
                        <a:rPr lang="en-US" sz="1600" b="1" dirty="0" smtClean="0">
                          <a:latin typeface="Times New Roman" pitchFamily="18" charset="0"/>
                          <a:ea typeface="Times New Roman"/>
                          <a:cs typeface="Times New Roman" pitchFamily="18" charset="0"/>
                        </a:rPr>
                        <a:t>4</a:t>
                      </a:r>
                      <a:endParaRPr lang="en-US" sz="1600" b="1" dirty="0">
                        <a:latin typeface="Times New Roman" pitchFamily="18" charset="0"/>
                        <a:ea typeface="Times New Roman"/>
                        <a:cs typeface="Times New Roman" pitchFamily="18" charset="0"/>
                      </a:endParaRPr>
                    </a:p>
                  </a:txBody>
                  <a:tcPr marL="35859" marR="3585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1600" dirty="0">
                        <a:latin typeface="Times New Roman" pitchFamily="18" charset="0"/>
                        <a:ea typeface="Times New Roman"/>
                        <a:cs typeface="Times New Roman" pitchFamily="18" charset="0"/>
                      </a:endParaRPr>
                    </a:p>
                  </a:txBody>
                  <a:tcPr marL="35859" marR="3585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600" b="1" dirty="0" smtClean="0">
                          <a:latin typeface="Times New Roman" pitchFamily="18" charset="0"/>
                          <a:ea typeface="Times New Roman"/>
                          <a:cs typeface="Times New Roman" pitchFamily="18" charset="0"/>
                        </a:rPr>
                        <a:t>Trade</a:t>
                      </a:r>
                      <a:endParaRPr lang="en-US" sz="1600" dirty="0">
                        <a:latin typeface="Times New Roman" pitchFamily="18" charset="0"/>
                        <a:ea typeface="Times New Roman"/>
                        <a:cs typeface="Times New Roman" pitchFamily="18" charset="0"/>
                      </a:endParaRPr>
                    </a:p>
                  </a:txBody>
                  <a:tcPr marL="35859" marR="3585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spcBef>
                          <a:spcPts val="0"/>
                        </a:spcBef>
                        <a:spcAft>
                          <a:spcPts val="0"/>
                        </a:spcAft>
                      </a:pPr>
                      <a:r>
                        <a:rPr lang="en-US" sz="1600" b="1" dirty="0" smtClean="0">
                          <a:latin typeface="Times New Roman" pitchFamily="18" charset="0"/>
                          <a:ea typeface="Times New Roman"/>
                          <a:cs typeface="Times New Roman" pitchFamily="18" charset="0"/>
                        </a:rPr>
                        <a:t>2792</a:t>
                      </a:r>
                      <a:endParaRPr lang="en-US" sz="1600" b="1" dirty="0">
                        <a:latin typeface="Times New Roman" pitchFamily="18" charset="0"/>
                        <a:ea typeface="Times New Roman"/>
                        <a:cs typeface="Times New Roman" pitchFamily="18" charset="0"/>
                      </a:endParaRPr>
                    </a:p>
                  </a:txBody>
                  <a:tcPr marL="35859" marR="3585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spcBef>
                          <a:spcPts val="0"/>
                        </a:spcBef>
                        <a:spcAft>
                          <a:spcPts val="0"/>
                        </a:spcAft>
                      </a:pPr>
                      <a:endParaRPr lang="en-US" sz="1600" b="1" dirty="0">
                        <a:latin typeface="Times New Roman" pitchFamily="18" charset="0"/>
                        <a:ea typeface="Times New Roman"/>
                        <a:cs typeface="Times New Roman" pitchFamily="18" charset="0"/>
                      </a:endParaRPr>
                    </a:p>
                  </a:txBody>
                  <a:tcPr marL="35859" marR="3585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60538">
                <a:tc>
                  <a:txBody>
                    <a:bodyPr/>
                    <a:lstStyle/>
                    <a:p>
                      <a:pPr marL="0" marR="0" algn="ctr">
                        <a:spcBef>
                          <a:spcPts val="0"/>
                        </a:spcBef>
                        <a:spcAft>
                          <a:spcPts val="0"/>
                        </a:spcAft>
                      </a:pPr>
                      <a:endParaRPr lang="en-US" sz="1600" b="1" dirty="0">
                        <a:latin typeface="Times New Roman" pitchFamily="18" charset="0"/>
                        <a:ea typeface="Times New Roman"/>
                        <a:cs typeface="Times New Roman" pitchFamily="18" charset="0"/>
                      </a:endParaRPr>
                    </a:p>
                  </a:txBody>
                  <a:tcPr marL="35859" marR="3585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dirty="0" smtClean="0">
                          <a:latin typeface="Times New Roman" pitchFamily="18" charset="0"/>
                          <a:ea typeface="Times New Roman"/>
                          <a:cs typeface="Times New Roman" pitchFamily="18" charset="0"/>
                        </a:rPr>
                        <a:t>1</a:t>
                      </a:r>
                      <a:endParaRPr lang="en-US" sz="1600" dirty="0">
                        <a:latin typeface="Times New Roman" pitchFamily="18" charset="0"/>
                        <a:ea typeface="Times New Roman"/>
                        <a:cs typeface="Times New Roman" pitchFamily="18" charset="0"/>
                      </a:endParaRPr>
                    </a:p>
                  </a:txBody>
                  <a:tcPr marL="35859" marR="3585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dirty="0" smtClean="0">
                          <a:latin typeface="Times New Roman" pitchFamily="18" charset="0"/>
                          <a:ea typeface="Times New Roman"/>
                          <a:cs typeface="Times New Roman" pitchFamily="18" charset="0"/>
                        </a:rPr>
                        <a:t>GEC </a:t>
                      </a:r>
                      <a:r>
                        <a:rPr lang="en-US" sz="1600" baseline="0" dirty="0" smtClean="0">
                          <a:latin typeface="Times New Roman" pitchFamily="18" charset="0"/>
                          <a:ea typeface="Times New Roman"/>
                          <a:cs typeface="Times New Roman" pitchFamily="18" charset="0"/>
                        </a:rPr>
                        <a:t>Cooperative Society</a:t>
                      </a:r>
                      <a:endParaRPr lang="en-US" sz="1600" dirty="0" smtClean="0">
                        <a:latin typeface="Times New Roman" pitchFamily="18" charset="0"/>
                        <a:ea typeface="Times New Roman"/>
                        <a:cs typeface="Times New Roman" pitchFamily="18" charset="0"/>
                      </a:endParaRPr>
                    </a:p>
                  </a:txBody>
                  <a:tcPr marL="35859" marR="3585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spcBef>
                          <a:spcPts val="0"/>
                        </a:spcBef>
                        <a:spcAft>
                          <a:spcPts val="0"/>
                        </a:spcAft>
                      </a:pPr>
                      <a:r>
                        <a:rPr lang="en-US" sz="1600" dirty="0" smtClean="0">
                          <a:latin typeface="Times New Roman" pitchFamily="18" charset="0"/>
                          <a:ea typeface="Times New Roman"/>
                          <a:cs typeface="Times New Roman" pitchFamily="18" charset="0"/>
                        </a:rPr>
                        <a:t>443</a:t>
                      </a:r>
                      <a:endParaRPr lang="en-US" sz="1600" dirty="0">
                        <a:latin typeface="Times New Roman" pitchFamily="18" charset="0"/>
                        <a:ea typeface="Times New Roman"/>
                        <a:cs typeface="Times New Roman" pitchFamily="18" charset="0"/>
                      </a:endParaRPr>
                    </a:p>
                  </a:txBody>
                  <a:tcPr marL="35859" marR="3585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spcBef>
                          <a:spcPts val="0"/>
                        </a:spcBef>
                        <a:spcAft>
                          <a:spcPts val="0"/>
                        </a:spcAft>
                      </a:pPr>
                      <a:endParaRPr lang="en-US" sz="1600" dirty="0">
                        <a:latin typeface="Times New Roman" pitchFamily="18" charset="0"/>
                        <a:ea typeface="Times New Roman"/>
                        <a:cs typeface="Times New Roman" pitchFamily="18" charset="0"/>
                      </a:endParaRPr>
                    </a:p>
                  </a:txBody>
                  <a:tcPr marL="35859" marR="3585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60538">
                <a:tc>
                  <a:txBody>
                    <a:bodyPr/>
                    <a:lstStyle/>
                    <a:p>
                      <a:pPr marL="0" marR="0" algn="ctr">
                        <a:spcBef>
                          <a:spcPts val="0"/>
                        </a:spcBef>
                        <a:spcAft>
                          <a:spcPts val="0"/>
                        </a:spcAft>
                      </a:pPr>
                      <a:endParaRPr lang="en-US" sz="1600" b="1" dirty="0">
                        <a:latin typeface="Times New Roman" pitchFamily="18" charset="0"/>
                        <a:ea typeface="Times New Roman"/>
                        <a:cs typeface="Times New Roman" pitchFamily="18" charset="0"/>
                      </a:endParaRPr>
                    </a:p>
                  </a:txBody>
                  <a:tcPr marL="35859" marR="3585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dirty="0">
                          <a:latin typeface="Times New Roman" pitchFamily="18" charset="0"/>
                          <a:ea typeface="Times New Roman"/>
                          <a:cs typeface="Times New Roman" pitchFamily="18" charset="0"/>
                        </a:rPr>
                        <a:t>2</a:t>
                      </a:r>
                    </a:p>
                  </a:txBody>
                  <a:tcPr marL="35859" marR="3585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600" dirty="0" smtClean="0">
                          <a:latin typeface="Times New Roman" pitchFamily="18" charset="0"/>
                          <a:ea typeface="Times New Roman"/>
                          <a:cs typeface="Times New Roman" pitchFamily="18" charset="0"/>
                        </a:rPr>
                        <a:t>Store Cooperative</a:t>
                      </a:r>
                      <a:endParaRPr lang="en-US" sz="1600" dirty="0">
                        <a:latin typeface="Times New Roman" pitchFamily="18" charset="0"/>
                        <a:ea typeface="Times New Roman"/>
                        <a:cs typeface="Times New Roman" pitchFamily="18" charset="0"/>
                      </a:endParaRPr>
                    </a:p>
                  </a:txBody>
                  <a:tcPr marL="35859" marR="3585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spcBef>
                          <a:spcPts val="0"/>
                        </a:spcBef>
                        <a:spcAft>
                          <a:spcPts val="0"/>
                        </a:spcAft>
                      </a:pPr>
                      <a:r>
                        <a:rPr lang="en-US" sz="1600" dirty="0" smtClean="0">
                          <a:latin typeface="Times New Roman" pitchFamily="18" charset="0"/>
                          <a:ea typeface="Times New Roman"/>
                          <a:cs typeface="Times New Roman" pitchFamily="18" charset="0"/>
                        </a:rPr>
                        <a:t>42</a:t>
                      </a:r>
                      <a:endParaRPr lang="en-US" sz="1600" dirty="0">
                        <a:latin typeface="Times New Roman" pitchFamily="18" charset="0"/>
                        <a:ea typeface="Times New Roman"/>
                        <a:cs typeface="Times New Roman" pitchFamily="18" charset="0"/>
                      </a:endParaRPr>
                    </a:p>
                  </a:txBody>
                  <a:tcPr marL="35859" marR="3585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spcBef>
                          <a:spcPts val="0"/>
                        </a:spcBef>
                        <a:spcAft>
                          <a:spcPts val="0"/>
                        </a:spcAft>
                      </a:pPr>
                      <a:endParaRPr lang="en-US" sz="1600" dirty="0">
                        <a:latin typeface="Times New Roman" pitchFamily="18" charset="0"/>
                        <a:ea typeface="Times New Roman"/>
                        <a:cs typeface="Times New Roman" pitchFamily="18" charset="0"/>
                      </a:endParaRPr>
                    </a:p>
                  </a:txBody>
                  <a:tcPr marL="35859" marR="3585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60538">
                <a:tc>
                  <a:txBody>
                    <a:bodyPr/>
                    <a:lstStyle/>
                    <a:p>
                      <a:pPr marL="0" marR="0" algn="ctr">
                        <a:spcBef>
                          <a:spcPts val="0"/>
                        </a:spcBef>
                        <a:spcAft>
                          <a:spcPts val="0"/>
                        </a:spcAft>
                      </a:pPr>
                      <a:endParaRPr lang="en-US" sz="1600" b="1" dirty="0">
                        <a:latin typeface="Times New Roman" pitchFamily="18" charset="0"/>
                        <a:ea typeface="Times New Roman"/>
                        <a:cs typeface="Times New Roman" pitchFamily="18" charset="0"/>
                      </a:endParaRPr>
                    </a:p>
                  </a:txBody>
                  <a:tcPr marL="35859" marR="3585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dirty="0">
                          <a:latin typeface="Times New Roman" pitchFamily="18" charset="0"/>
                          <a:ea typeface="Times New Roman"/>
                          <a:cs typeface="Times New Roman" pitchFamily="18" charset="0"/>
                        </a:rPr>
                        <a:t>3</a:t>
                      </a:r>
                    </a:p>
                  </a:txBody>
                  <a:tcPr marL="35859" marR="3585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dirty="0" smtClean="0">
                          <a:latin typeface="Times New Roman" pitchFamily="18" charset="0"/>
                          <a:ea typeface="Times New Roman"/>
                          <a:cs typeface="Times New Roman" pitchFamily="18" charset="0"/>
                        </a:rPr>
                        <a:t>Trading </a:t>
                      </a:r>
                      <a:r>
                        <a:rPr lang="en-US" sz="1600" baseline="0" dirty="0" smtClean="0">
                          <a:latin typeface="Times New Roman" pitchFamily="18" charset="0"/>
                          <a:ea typeface="Times New Roman"/>
                          <a:cs typeface="Times New Roman" pitchFamily="18" charset="0"/>
                        </a:rPr>
                        <a:t>Cooperative Society</a:t>
                      </a:r>
                      <a:endParaRPr lang="en-US" sz="1600" dirty="0" smtClean="0">
                        <a:latin typeface="Times New Roman" pitchFamily="18" charset="0"/>
                        <a:ea typeface="Times New Roman"/>
                        <a:cs typeface="Times New Roman" pitchFamily="18" charset="0"/>
                      </a:endParaRPr>
                    </a:p>
                  </a:txBody>
                  <a:tcPr marL="35859" marR="3585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spcBef>
                          <a:spcPts val="0"/>
                        </a:spcBef>
                        <a:spcAft>
                          <a:spcPts val="0"/>
                        </a:spcAft>
                      </a:pPr>
                      <a:r>
                        <a:rPr lang="en-US" sz="1600" dirty="0" smtClean="0">
                          <a:latin typeface="Times New Roman" pitchFamily="18" charset="0"/>
                          <a:ea typeface="Times New Roman"/>
                          <a:cs typeface="Times New Roman" pitchFamily="18" charset="0"/>
                        </a:rPr>
                        <a:t>1672</a:t>
                      </a:r>
                      <a:endParaRPr lang="en-US" sz="1600" dirty="0">
                        <a:latin typeface="Times New Roman" pitchFamily="18" charset="0"/>
                        <a:ea typeface="Times New Roman"/>
                        <a:cs typeface="Times New Roman" pitchFamily="18" charset="0"/>
                      </a:endParaRPr>
                    </a:p>
                  </a:txBody>
                  <a:tcPr marL="35859" marR="3585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spcBef>
                          <a:spcPts val="0"/>
                        </a:spcBef>
                        <a:spcAft>
                          <a:spcPts val="0"/>
                        </a:spcAft>
                      </a:pPr>
                      <a:endParaRPr lang="en-US" sz="1600" dirty="0">
                        <a:latin typeface="Times New Roman" pitchFamily="18" charset="0"/>
                        <a:ea typeface="Times New Roman"/>
                        <a:cs typeface="Times New Roman" pitchFamily="18" charset="0"/>
                      </a:endParaRPr>
                    </a:p>
                  </a:txBody>
                  <a:tcPr marL="35859" marR="3585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53571">
                <a:tc>
                  <a:txBody>
                    <a:bodyPr/>
                    <a:lstStyle/>
                    <a:p>
                      <a:pPr marL="0" marR="0" algn="ctr">
                        <a:spcBef>
                          <a:spcPts val="0"/>
                        </a:spcBef>
                        <a:spcAft>
                          <a:spcPts val="0"/>
                        </a:spcAft>
                      </a:pPr>
                      <a:endParaRPr lang="en-US" sz="1600" b="1" dirty="0">
                        <a:latin typeface="Times New Roman" pitchFamily="18" charset="0"/>
                        <a:ea typeface="Times New Roman"/>
                        <a:cs typeface="Times New Roman" pitchFamily="18" charset="0"/>
                      </a:endParaRPr>
                    </a:p>
                  </a:txBody>
                  <a:tcPr marL="35859" marR="3585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dirty="0">
                          <a:latin typeface="Times New Roman" pitchFamily="18" charset="0"/>
                          <a:ea typeface="Times New Roman"/>
                          <a:cs typeface="Times New Roman" pitchFamily="18" charset="0"/>
                        </a:rPr>
                        <a:t>4</a:t>
                      </a:r>
                    </a:p>
                  </a:txBody>
                  <a:tcPr marL="35859" marR="3585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dirty="0" smtClean="0">
                          <a:latin typeface="Times New Roman" pitchFamily="18" charset="0"/>
                          <a:ea typeface="Times New Roman"/>
                          <a:cs typeface="Times New Roman" pitchFamily="18" charset="0"/>
                        </a:rPr>
                        <a:t>General Economic</a:t>
                      </a:r>
                      <a:r>
                        <a:rPr lang="en-US" sz="1600" baseline="0" dirty="0" smtClean="0">
                          <a:latin typeface="Times New Roman" pitchFamily="18" charset="0"/>
                          <a:ea typeface="Times New Roman"/>
                          <a:cs typeface="Times New Roman" pitchFamily="18" charset="0"/>
                        </a:rPr>
                        <a:t> Business Cooperative Society</a:t>
                      </a:r>
                      <a:endParaRPr lang="en-US" sz="1600" dirty="0" smtClean="0">
                        <a:latin typeface="Times New Roman" pitchFamily="18" charset="0"/>
                        <a:ea typeface="Times New Roman"/>
                        <a:cs typeface="Times New Roman" pitchFamily="18" charset="0"/>
                      </a:endParaRPr>
                    </a:p>
                  </a:txBody>
                  <a:tcPr marL="35859" marR="3585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spcBef>
                          <a:spcPts val="0"/>
                        </a:spcBef>
                        <a:spcAft>
                          <a:spcPts val="0"/>
                        </a:spcAft>
                      </a:pPr>
                      <a:r>
                        <a:rPr lang="en-US" sz="1600" dirty="0" smtClean="0">
                          <a:latin typeface="Times New Roman" pitchFamily="18" charset="0"/>
                          <a:ea typeface="Times New Roman"/>
                          <a:cs typeface="Times New Roman" pitchFamily="18" charset="0"/>
                        </a:rPr>
                        <a:t>635</a:t>
                      </a:r>
                      <a:endParaRPr lang="en-US" sz="1600" dirty="0">
                        <a:latin typeface="Times New Roman" pitchFamily="18" charset="0"/>
                        <a:ea typeface="Times New Roman"/>
                        <a:cs typeface="Times New Roman" pitchFamily="18" charset="0"/>
                      </a:endParaRPr>
                    </a:p>
                  </a:txBody>
                  <a:tcPr marL="35859" marR="3585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spcBef>
                          <a:spcPts val="0"/>
                        </a:spcBef>
                        <a:spcAft>
                          <a:spcPts val="0"/>
                        </a:spcAft>
                      </a:pPr>
                      <a:endParaRPr lang="en-US" sz="1600" dirty="0">
                        <a:latin typeface="Times New Roman" pitchFamily="18" charset="0"/>
                        <a:ea typeface="Times New Roman"/>
                        <a:cs typeface="Times New Roman" pitchFamily="18" charset="0"/>
                      </a:endParaRPr>
                    </a:p>
                  </a:txBody>
                  <a:tcPr marL="35859" marR="3585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96602">
                <a:tc>
                  <a:txBody>
                    <a:bodyPr/>
                    <a:lstStyle/>
                    <a:p>
                      <a:pPr marL="0" marR="0" algn="ctr">
                        <a:spcBef>
                          <a:spcPts val="0"/>
                        </a:spcBef>
                        <a:spcAft>
                          <a:spcPts val="0"/>
                        </a:spcAft>
                      </a:pPr>
                      <a:r>
                        <a:rPr lang="en-US" sz="1600" b="1" dirty="0" smtClean="0">
                          <a:latin typeface="Times New Roman" pitchFamily="18" charset="0"/>
                          <a:ea typeface="Times New Roman"/>
                          <a:cs typeface="Times New Roman" pitchFamily="18" charset="0"/>
                        </a:rPr>
                        <a:t>5</a:t>
                      </a:r>
                      <a:endParaRPr lang="en-US" sz="1600" b="1" dirty="0">
                        <a:latin typeface="Times New Roman" pitchFamily="18" charset="0"/>
                        <a:ea typeface="Times New Roman"/>
                        <a:cs typeface="Times New Roman" pitchFamily="18" charset="0"/>
                      </a:endParaRPr>
                    </a:p>
                  </a:txBody>
                  <a:tcPr marL="35859" marR="3585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1600" dirty="0">
                        <a:latin typeface="Times New Roman" pitchFamily="18" charset="0"/>
                        <a:ea typeface="Times New Roman"/>
                        <a:cs typeface="Times New Roman" pitchFamily="18" charset="0"/>
                      </a:endParaRPr>
                    </a:p>
                  </a:txBody>
                  <a:tcPr marL="35859" marR="3585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600" b="1" dirty="0" smtClean="0">
                          <a:latin typeface="Times New Roman" pitchFamily="18" charset="0"/>
                          <a:ea typeface="Times New Roman"/>
                          <a:cs typeface="Times New Roman" pitchFamily="18" charset="0"/>
                        </a:rPr>
                        <a:t>Region/State</a:t>
                      </a:r>
                      <a:r>
                        <a:rPr lang="en-US" sz="1600" b="1" baseline="0" dirty="0" smtClean="0">
                          <a:latin typeface="Times New Roman" pitchFamily="18" charset="0"/>
                          <a:ea typeface="Times New Roman"/>
                          <a:cs typeface="Times New Roman" pitchFamily="18" charset="0"/>
                        </a:rPr>
                        <a:t> Union Cooperative Syndicate</a:t>
                      </a:r>
                      <a:endParaRPr lang="en-US" sz="1600" dirty="0">
                        <a:latin typeface="Times New Roman" pitchFamily="18" charset="0"/>
                        <a:ea typeface="Times New Roman"/>
                        <a:cs typeface="Times New Roman" pitchFamily="18" charset="0"/>
                      </a:endParaRPr>
                    </a:p>
                  </a:txBody>
                  <a:tcPr marL="35859" marR="3585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spcBef>
                          <a:spcPts val="0"/>
                        </a:spcBef>
                        <a:spcAft>
                          <a:spcPts val="0"/>
                        </a:spcAft>
                      </a:pPr>
                      <a:r>
                        <a:rPr lang="en-US" sz="1600" b="1" dirty="0" smtClean="0">
                          <a:latin typeface="Times New Roman" pitchFamily="18" charset="0"/>
                          <a:ea typeface="Times New Roman"/>
                          <a:cs typeface="Times New Roman" pitchFamily="18" charset="0"/>
                        </a:rPr>
                        <a:t>20</a:t>
                      </a:r>
                      <a:endParaRPr lang="en-US" sz="1600" b="1" dirty="0">
                        <a:latin typeface="Times New Roman" pitchFamily="18" charset="0"/>
                        <a:ea typeface="Times New Roman"/>
                        <a:cs typeface="Times New Roman" pitchFamily="18" charset="0"/>
                      </a:endParaRPr>
                    </a:p>
                  </a:txBody>
                  <a:tcPr marL="35859" marR="3585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1600" dirty="0">
                        <a:latin typeface="Times New Roman" pitchFamily="18" charset="0"/>
                        <a:ea typeface="Times New Roman"/>
                        <a:cs typeface="Times New Roman" pitchFamily="18" charset="0"/>
                      </a:endParaRPr>
                    </a:p>
                  </a:txBody>
                  <a:tcPr marL="35859" marR="3585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60538">
                <a:tc>
                  <a:txBody>
                    <a:bodyPr/>
                    <a:lstStyle/>
                    <a:p>
                      <a:pPr marL="0" marR="0" algn="ctr">
                        <a:spcBef>
                          <a:spcPts val="0"/>
                        </a:spcBef>
                        <a:spcAft>
                          <a:spcPts val="0"/>
                        </a:spcAft>
                      </a:pPr>
                      <a:r>
                        <a:rPr lang="en-US" sz="1600" b="1" dirty="0" smtClean="0">
                          <a:latin typeface="Times New Roman" pitchFamily="18" charset="0"/>
                          <a:ea typeface="Times New Roman"/>
                          <a:cs typeface="Times New Roman" pitchFamily="18" charset="0"/>
                        </a:rPr>
                        <a:t>6</a:t>
                      </a:r>
                      <a:endParaRPr lang="en-US" sz="1600" b="1" dirty="0">
                        <a:latin typeface="Times New Roman" pitchFamily="18" charset="0"/>
                        <a:ea typeface="Times New Roman"/>
                        <a:cs typeface="Times New Roman" pitchFamily="18" charset="0"/>
                      </a:endParaRPr>
                    </a:p>
                  </a:txBody>
                  <a:tcPr marL="35859" marR="3585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1600" dirty="0">
                        <a:latin typeface="Times New Roman" pitchFamily="18" charset="0"/>
                        <a:ea typeface="Times New Roman"/>
                        <a:cs typeface="Times New Roman" pitchFamily="18" charset="0"/>
                      </a:endParaRPr>
                    </a:p>
                  </a:txBody>
                  <a:tcPr marL="35859" marR="3585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600" b="1" dirty="0" smtClean="0">
                          <a:latin typeface="Times New Roman" pitchFamily="18" charset="0"/>
                          <a:ea typeface="Times New Roman"/>
                          <a:cs typeface="Times New Roman" pitchFamily="18" charset="0"/>
                        </a:rPr>
                        <a:t>Township Cooperative Syndicate</a:t>
                      </a:r>
                      <a:endParaRPr lang="en-US" sz="1600" dirty="0">
                        <a:latin typeface="Times New Roman" pitchFamily="18" charset="0"/>
                        <a:ea typeface="Times New Roman"/>
                        <a:cs typeface="Times New Roman" pitchFamily="18" charset="0"/>
                      </a:endParaRPr>
                    </a:p>
                  </a:txBody>
                  <a:tcPr marL="35859" marR="3585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spcBef>
                          <a:spcPts val="0"/>
                        </a:spcBef>
                        <a:spcAft>
                          <a:spcPts val="0"/>
                        </a:spcAft>
                      </a:pPr>
                      <a:r>
                        <a:rPr lang="en-US" sz="1600" b="1" dirty="0" smtClean="0">
                          <a:latin typeface="Times New Roman" pitchFamily="18" charset="0"/>
                          <a:ea typeface="Times New Roman"/>
                          <a:cs typeface="Times New Roman" pitchFamily="18" charset="0"/>
                        </a:rPr>
                        <a:t>280</a:t>
                      </a:r>
                      <a:endParaRPr lang="en-US" sz="1600" b="1" dirty="0">
                        <a:latin typeface="Times New Roman" pitchFamily="18" charset="0"/>
                        <a:ea typeface="Times New Roman"/>
                        <a:cs typeface="Times New Roman" pitchFamily="18" charset="0"/>
                      </a:endParaRPr>
                    </a:p>
                  </a:txBody>
                  <a:tcPr marL="35859" marR="3585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1600" dirty="0">
                        <a:latin typeface="Times New Roman" pitchFamily="18" charset="0"/>
                        <a:ea typeface="Times New Roman"/>
                        <a:cs typeface="Times New Roman" pitchFamily="18" charset="0"/>
                      </a:endParaRPr>
                    </a:p>
                  </a:txBody>
                  <a:tcPr marL="35859" marR="3585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60538">
                <a:tc>
                  <a:txBody>
                    <a:bodyPr/>
                    <a:lstStyle/>
                    <a:p>
                      <a:pPr marL="0" marR="0" algn="ctr">
                        <a:spcBef>
                          <a:spcPts val="0"/>
                        </a:spcBef>
                        <a:spcAft>
                          <a:spcPts val="0"/>
                        </a:spcAft>
                      </a:pPr>
                      <a:endParaRPr lang="en-US" sz="1600" dirty="0">
                        <a:latin typeface="Times New Roman" pitchFamily="18" charset="0"/>
                        <a:ea typeface="Times New Roman"/>
                        <a:cs typeface="Times New Roman" pitchFamily="18" charset="0"/>
                      </a:endParaRPr>
                    </a:p>
                  </a:txBody>
                  <a:tcPr marL="35859" marR="3585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1600" dirty="0">
                        <a:latin typeface="Times New Roman" pitchFamily="18" charset="0"/>
                        <a:ea typeface="Times New Roman"/>
                        <a:cs typeface="Times New Roman" pitchFamily="18" charset="0"/>
                      </a:endParaRPr>
                    </a:p>
                  </a:txBody>
                  <a:tcPr marL="35859" marR="3585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b="1" dirty="0" smtClean="0">
                          <a:latin typeface="Times New Roman" pitchFamily="18" charset="0"/>
                          <a:ea typeface="Times New Roman"/>
                          <a:cs typeface="Times New Roman" pitchFamily="18" charset="0"/>
                        </a:rPr>
                        <a:t>Total</a:t>
                      </a:r>
                      <a:endParaRPr lang="en-US" sz="1600" b="1" dirty="0">
                        <a:latin typeface="Times New Roman" pitchFamily="18" charset="0"/>
                        <a:ea typeface="Times New Roman"/>
                        <a:cs typeface="Times New Roman" pitchFamily="18" charset="0"/>
                      </a:endParaRPr>
                    </a:p>
                  </a:txBody>
                  <a:tcPr marL="35859" marR="3585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spcBef>
                          <a:spcPts val="0"/>
                        </a:spcBef>
                        <a:spcAft>
                          <a:spcPts val="0"/>
                        </a:spcAft>
                      </a:pPr>
                      <a:r>
                        <a:rPr lang="en-US" sz="1600" b="1" dirty="0" smtClean="0">
                          <a:latin typeface="Times New Roman" pitchFamily="18" charset="0"/>
                          <a:ea typeface="Times New Roman"/>
                          <a:cs typeface="Times New Roman" pitchFamily="18" charset="0"/>
                        </a:rPr>
                        <a:t>27854</a:t>
                      </a:r>
                      <a:endParaRPr lang="en-US" sz="1600" b="1" dirty="0">
                        <a:latin typeface="Times New Roman" pitchFamily="18" charset="0"/>
                        <a:ea typeface="Times New Roman"/>
                        <a:cs typeface="Times New Roman" pitchFamily="18" charset="0"/>
                      </a:endParaRPr>
                    </a:p>
                  </a:txBody>
                  <a:tcPr marL="35859" marR="3585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1600" b="1" dirty="0">
                        <a:latin typeface="Times New Roman" pitchFamily="18" charset="0"/>
                        <a:ea typeface="Times New Roman"/>
                        <a:cs typeface="Times New Roman" pitchFamily="18" charset="0"/>
                      </a:endParaRPr>
                    </a:p>
                  </a:txBody>
                  <a:tcPr marL="35859" marR="3585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7" name="Date Placeholder 6"/>
          <p:cNvSpPr>
            <a:spLocks noGrp="1"/>
          </p:cNvSpPr>
          <p:nvPr>
            <p:ph type="dt" sz="half" idx="10"/>
          </p:nvPr>
        </p:nvSpPr>
        <p:spPr/>
        <p:txBody>
          <a:bodyPr/>
          <a:lstStyle/>
          <a:p>
            <a:fld id="{D4A0BB58-6BB2-4213-A063-31EAB58275E2}" type="datetime1">
              <a:rPr lang="en-US" smtClean="0"/>
              <a:pPr/>
              <a:t>6/16/2014</a:t>
            </a:fld>
            <a:endParaRPr lang="en-US"/>
          </a:p>
        </p:txBody>
      </p:sp>
      <p:sp>
        <p:nvSpPr>
          <p:cNvPr id="8" name="Footer Placeholder 7"/>
          <p:cNvSpPr>
            <a:spLocks noGrp="1"/>
          </p:cNvSpPr>
          <p:nvPr>
            <p:ph type="ftr" sz="quarter" idx="11"/>
          </p:nvPr>
        </p:nvSpPr>
        <p:spPr/>
        <p:txBody>
          <a:bodyPr/>
          <a:lstStyle/>
          <a:p>
            <a:endParaRPr lang="en-US"/>
          </a:p>
        </p:txBody>
      </p:sp>
    </p:spTree>
  </p:cSld>
  <p:clrMapOvr>
    <a:masterClrMapping/>
  </p:clrMapOvr>
  <p:transition/>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riel">
      <a:fillStyleLst>
        <a:solidFill>
          <a:schemeClr val="phClr"/>
        </a:solidFill>
        <a:gradFill rotWithShape="1">
          <a:gsLst>
            <a:gs pos="0">
              <a:schemeClr val="phClr">
                <a:tint val="35000"/>
                <a:satMod val="260000"/>
              </a:schemeClr>
            </a:gs>
            <a:gs pos="30000">
              <a:schemeClr val="phClr">
                <a:tint val="38000"/>
                <a:satMod val="260000"/>
              </a:schemeClr>
            </a:gs>
            <a:gs pos="75000">
              <a:schemeClr val="phClr">
                <a:tint val="55000"/>
                <a:satMod val="255000"/>
              </a:schemeClr>
            </a:gs>
            <a:gs pos="100000">
              <a:schemeClr val="phClr">
                <a:tint val="70000"/>
                <a:satMod val="255000"/>
              </a:schemeClr>
            </a:gs>
          </a:gsLst>
          <a:path path="circle">
            <a:fillToRect l="5000" t="100000" r="120000" b="10000"/>
          </a:path>
        </a:gradFill>
        <a:gradFill rotWithShape="1">
          <a:gsLst>
            <a:gs pos="0">
              <a:schemeClr val="phClr">
                <a:shade val="63000"/>
                <a:satMod val="165000"/>
              </a:schemeClr>
            </a:gs>
            <a:gs pos="30000">
              <a:schemeClr val="phClr">
                <a:shade val="58000"/>
                <a:satMod val="165000"/>
              </a:schemeClr>
            </a:gs>
            <a:gs pos="75000">
              <a:schemeClr val="phClr">
                <a:shade val="30000"/>
                <a:satMod val="175000"/>
              </a:schemeClr>
            </a:gs>
            <a:gs pos="100000">
              <a:schemeClr val="phClr">
                <a:shade val="15000"/>
                <a:satMod val="175000"/>
              </a:schemeClr>
            </a:gs>
          </a:gsLst>
          <a:path path="circle">
            <a:fillToRect l="5000" t="100000" r="120000" b="10000"/>
          </a:path>
        </a:gradFill>
      </a:fillStyleLst>
      <a:lnStyleLst>
        <a:ln w="12700" cap="flat" cmpd="sng" algn="ctr">
          <a:solidFill>
            <a:schemeClr val="phClr">
              <a:shade val="70000"/>
              <a:satMod val="150000"/>
            </a:schemeClr>
          </a:solidFill>
          <a:prstDash val="solid"/>
        </a:ln>
        <a:ln w="25400" cap="flat" cmpd="sng" algn="ctr">
          <a:solidFill>
            <a:schemeClr val="phClr"/>
          </a:solidFill>
          <a:prstDash val="solid"/>
        </a:ln>
        <a:ln w="34925" cap="flat" cmpd="sng" algn="ctr">
          <a:solidFill>
            <a:schemeClr val="phClr"/>
          </a:solidFill>
          <a:prstDash val="solid"/>
        </a:ln>
      </a:lnStyleLst>
      <a:effectStyleLst>
        <a:effectStyle>
          <a:effectLst>
            <a:outerShdw blurRad="50800" dist="25000" dir="5400000" rotWithShape="0">
              <a:srgbClr val="000000">
                <a:alpha val="40000"/>
              </a:srgbClr>
            </a:outerShdw>
          </a:effectLst>
        </a:effectStyle>
        <a:effectStyle>
          <a:effectLst>
            <a:outerShdw blurRad="50800" dist="20000" dir="5400000" rotWithShape="0">
              <a:srgbClr val="000000">
                <a:alpha val="42000"/>
              </a:srgbClr>
            </a:outerShdw>
          </a:effectLst>
        </a:effectStyle>
        <a:effectStyle>
          <a:effectLst>
            <a:outerShdw blurRad="50800" dist="20000" dir="5400000" rotWithShape="0">
              <a:srgbClr val="000000">
                <a:alpha val="42000"/>
              </a:srgbClr>
            </a:outerShdw>
          </a:effectLst>
          <a:scene3d>
            <a:camera prst="orthographicFront">
              <a:rot lat="0" lon="0" rev="0"/>
            </a:camera>
            <a:lightRig rig="balanced" dir="t">
              <a:rot lat="0" lon="0" rev="0"/>
            </a:lightRig>
          </a:scene3d>
          <a:sp3d>
            <a:bevelT w="47625" h="69850"/>
            <a:contourClr>
              <a:schemeClr val="lt1"/>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Flow</Template>
  <TotalTime>704</TotalTime>
  <Words>496</Words>
  <Application>Microsoft Office PowerPoint</Application>
  <PresentationFormat>On-screen Show (4:3)</PresentationFormat>
  <Paragraphs>183</Paragraphs>
  <Slides>15</Slides>
  <Notes>3</Notes>
  <HiddenSlides>0</HiddenSlides>
  <MMClips>0</MMClips>
  <ScaleCrop>false</ScaleCrop>
  <HeadingPairs>
    <vt:vector size="4" baseType="variant">
      <vt:variant>
        <vt:lpstr>Theme</vt:lpstr>
      </vt:variant>
      <vt:variant>
        <vt:i4>1</vt:i4>
      </vt:variant>
      <vt:variant>
        <vt:lpstr>Slide Titles</vt:lpstr>
      </vt:variant>
      <vt:variant>
        <vt:i4>15</vt:i4>
      </vt:variant>
    </vt:vector>
  </HeadingPairs>
  <TitlesOfParts>
    <vt:vector size="16" baseType="lpstr">
      <vt:lpstr>Office Theme</vt:lpstr>
      <vt:lpstr>Slide 1</vt:lpstr>
      <vt:lpstr>         </vt:lpstr>
      <vt:lpstr>Agricultural Information</vt:lpstr>
      <vt:lpstr>Slide 4</vt:lpstr>
      <vt:lpstr>The Eight  Tasks for the Rural Development and Poverty Alleviation </vt:lpstr>
      <vt:lpstr>Slide 6</vt:lpstr>
      <vt:lpstr>Two Objectives</vt:lpstr>
      <vt:lpstr>The Main Business Conducting by Ministry of Cooperatives</vt:lpstr>
      <vt:lpstr>The Current Situation of Cooperative Societies  as of (31-5-2014)</vt:lpstr>
      <vt:lpstr>Agricultural Sector and its Products</vt:lpstr>
      <vt:lpstr>Plan of Microfinance</vt:lpstr>
      <vt:lpstr>Current Condition of Supporting the new Cooperative Societies and Members</vt:lpstr>
      <vt:lpstr>Slide 13</vt:lpstr>
      <vt:lpstr>Conclusion </vt:lpstr>
      <vt:lpstr>Thank You</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server</dc:creator>
  <cp:lastModifiedBy>server</cp:lastModifiedBy>
  <cp:revision>139</cp:revision>
  <dcterms:created xsi:type="dcterms:W3CDTF">2006-08-16T00:00:00Z</dcterms:created>
  <dcterms:modified xsi:type="dcterms:W3CDTF">2014-06-16T07:43:20Z</dcterms:modified>
</cp:coreProperties>
</file>